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423" r:id="rId2"/>
    <p:sldId id="434" r:id="rId3"/>
    <p:sldId id="425" r:id="rId4"/>
    <p:sldId id="262" r:id="rId5"/>
    <p:sldId id="265" r:id="rId6"/>
    <p:sldId id="292" r:id="rId7"/>
    <p:sldId id="420" r:id="rId8"/>
    <p:sldId id="433" r:id="rId9"/>
    <p:sldId id="424" r:id="rId10"/>
    <p:sldId id="296" r:id="rId11"/>
    <p:sldId id="419" r:id="rId12"/>
    <p:sldId id="266" r:id="rId13"/>
    <p:sldId id="428" r:id="rId14"/>
    <p:sldId id="429" r:id="rId15"/>
    <p:sldId id="430" r:id="rId16"/>
    <p:sldId id="431" r:id="rId17"/>
    <p:sldId id="297" r:id="rId18"/>
    <p:sldId id="299" r:id="rId19"/>
    <p:sldId id="298" r:id="rId20"/>
    <p:sldId id="427" r:id="rId21"/>
    <p:sldId id="282" r:id="rId22"/>
    <p:sldId id="271" r:id="rId23"/>
    <p:sldId id="257" r:id="rId24"/>
    <p:sldId id="432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4692F-28BB-415A-9E59-9849C0A650E9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6E276-5EDB-420D-AC8A-BB8BFD79416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4522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821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6650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1E1A7B-4D37-4BCF-B8D5-993150E81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903AC2-E02C-4615-A5A7-70A2BEAEF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69EB14-69FA-422D-9157-990A75280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5B1A4C-DFD0-4CBD-A62D-3E229138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0110A-4A2C-47C8-A5CA-9A4E0DD8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542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7CB22-9BD4-4B91-9AA0-44C43425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F9973A1-226B-4297-AEA3-3835F9222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ABC122-0947-4812-8FB3-0DCB42B6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4A5156-D740-4CE0-8280-E7138F6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6A3184-5946-4DB0-A5AD-D788B03A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513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636B93-61AB-418D-B857-D150BAE54B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560AA5-E1FD-42FD-8590-FAB2A720B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8FCB7D-C529-46D9-A6D6-8FB78FDC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2C7933-333B-482A-B5CC-179C68492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8C73FA-41C6-4006-8BA1-3BABA254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129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6865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15680" y="402240"/>
            <a:ext cx="11359680" cy="1145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CO" sz="5867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15680" y="1536480"/>
            <a:ext cx="11359680" cy="4554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CO" sz="4267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69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DF4769-BF7C-418C-B413-FDCBF8F9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B3466E-3A18-449D-B7E0-AABDF40E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FD92A-D8DF-4DE1-8DD5-6912C6E5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FB7D1B-DC10-4B1D-BFAE-B8ABDE5F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5CF003-8045-4F9F-99B7-4CDA0816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348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6AAEC-C4C2-4D6E-906D-BDA6C5F47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122013-075C-4C42-947C-54FE9FA5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E9E077-E44F-4255-942C-3EC059B0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53F19D-CCD9-4AF8-A7ED-29E450B8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F512F9-64A7-4A03-BFAC-E034A029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521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FD5AB-29C3-42A0-92C7-0CA28E1A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A6C00E-C009-4B07-B75A-72E98D075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10135B-B545-49E3-A13E-B4AE89568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FA73E6-BEEC-4A55-81D1-145F9DDD3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774ADB-CD5F-4F4E-9CF7-899BCEDB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F06505-301B-4B07-AA98-A72AB32C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715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90C95-D14F-4C43-91E1-D53505565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FD35B7-8EC2-44C1-9681-8BB9C6438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300D10-A6F0-4D2D-8E0B-DF1999930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73D272-C348-48F8-9A76-F8274E7E3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F7B0ACF-B9C3-4DC8-800E-3C0D282BC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B25414-5393-480F-81D4-0933BE8E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CE67DF-0564-4C2D-8251-C0A88120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93BA423-2D5B-4D7B-BA52-A3B47916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8432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13011-1912-471C-91E7-AE2EB4BA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44C9E8B-12AC-4271-8560-B0612102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F6F7BA-4F59-470D-ADD8-BB8DC556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A7DA65-6D75-428F-BE85-96D4CE56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957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5902516-6A29-4826-AB07-1AF88F8E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45DB75-66C3-49CB-B335-5BDEE9A5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40CE78-BB0F-4EB0-8E7D-5F5DBF9F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552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14980-C1EE-4C35-A70F-BD455750E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923AB2-B1C4-41ED-8A76-168FD6002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D60562-DA87-4911-B478-AAF4A35E9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21B99D-CD98-4E86-8844-C07589976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27EC08-2435-4B90-AA36-CC63D9243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09D5BB-12F4-4B36-89B3-303D6BCD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482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25FD0-E835-4E7F-BEBB-1882A3A9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4A4B6A-AEE8-48D6-AF7D-A1EA4D779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0FEC46-C00D-4A5A-9F58-19E189B19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48E25F-E6AB-4A1C-9593-E535F54C3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5297C2-0959-4E65-90CD-8CB90BED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352DA2-7281-4049-B081-64F7A17A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8464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E1A1BF-BA38-4295-9976-BC33391B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725FC1-D57D-4AC9-A1CF-D12F7B499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5FB904-22A9-4D0A-8BE0-C4B85A528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2BE8D-8400-4F32-B1EF-883F34550D66}" type="datetimeFigureOut">
              <a:rPr lang="es-CO" smtClean="0"/>
              <a:t>12/02/2021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2E6181-9436-4982-97CA-CAD8912E4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48E858-2027-4718-A94E-1F4B904577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8AE62-BB55-4BFD-8359-51D2D51376F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863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yarceb/WRFDA_FAC_EAFIT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yarceb/WRFDA_FAC_EAFIT/tree/master/Metar/Metar_hypercube.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yarceb/WRFDA_FAC_EAFIT/tree/master/Metar/decode_metar.p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ayarceb/WRFDA_FAC_EAFIT/tree/master/RADAR/csv_2_matrix.p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yarceb/WRFDA_FAC_EAFIT/tree/master/RADAR/decodeRADAR.p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arceb/WRFDA_FAC_EAFI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verleaf.com/8722379979vxqbpmkntpsx" TargetMode="External"/><Relationship Id="rId4" Type="http://schemas.openxmlformats.org/officeDocument/2006/relationships/hyperlink" Target="https://eafit-my.sharepoint.com/:f:/g/personal/ayarceb_eafit_edu_co/EuHk4-UZVQ9JqayzFwaCUfgBVkQnS9kbxWZGwNJvaX9uL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23200" y="275334"/>
            <a:ext cx="11359680" cy="13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2400" spc="-1" dirty="0">
                <a:solidFill>
                  <a:srgbClr val="212121"/>
                </a:solidFill>
                <a:latin typeface="Open Sans"/>
                <a:ea typeface="Arial"/>
              </a:rPr>
              <a:t>A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  <a:ea typeface="Arial"/>
              </a:rPr>
              <a:t>Systematic</a:t>
            </a:r>
            <a:r>
              <a:rPr lang="es-CO" sz="24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  <a:ea typeface="Arial"/>
              </a:rPr>
              <a:t>evaluation</a:t>
            </a:r>
            <a:r>
              <a:rPr lang="es-CO" sz="24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  <a:ea typeface="Arial"/>
              </a:rPr>
              <a:t>of</a:t>
            </a:r>
            <a:r>
              <a:rPr lang="es-CO" sz="24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  <a:ea typeface="Arial"/>
              </a:rPr>
              <a:t>the</a:t>
            </a:r>
            <a:r>
              <a:rPr lang="es-CO" sz="24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  <a:ea typeface="Arial"/>
              </a:rPr>
              <a:t>operational</a:t>
            </a:r>
            <a:r>
              <a:rPr lang="es-CO" sz="2400" spc="-1" dirty="0">
                <a:solidFill>
                  <a:srgbClr val="212121"/>
                </a:solidFill>
                <a:latin typeface="Open Sans"/>
                <a:ea typeface="Arial"/>
              </a:rPr>
              <a:t> 3D-VAR WRF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  <a:ea typeface="Arial"/>
              </a:rPr>
              <a:t>model</a:t>
            </a:r>
            <a:r>
              <a:rPr lang="es-CO" sz="2400" spc="-1" dirty="0">
                <a:solidFill>
                  <a:srgbClr val="212121"/>
                </a:solidFill>
                <a:latin typeface="Open Sans"/>
                <a:ea typeface="Arial"/>
              </a:rPr>
              <a:t> in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  <a:ea typeface="Arial"/>
              </a:rPr>
              <a:t>Colombian</a:t>
            </a:r>
            <a:r>
              <a:rPr lang="es-CO" sz="2400" spc="-1" dirty="0">
                <a:solidFill>
                  <a:srgbClr val="212121"/>
                </a:solidFill>
                <a:latin typeface="Open Sans"/>
                <a:ea typeface="Arial"/>
              </a:rPr>
              <a:t> Air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  <a:ea typeface="Arial"/>
              </a:rPr>
              <a:t>Force</a:t>
            </a:r>
            <a:endParaRPr lang="es-CO" sz="2400" spc="-1" dirty="0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676201" y="5224388"/>
            <a:ext cx="3471277" cy="105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600" spc="-1" dirty="0">
                <a:solidFill>
                  <a:srgbClr val="595959"/>
                </a:solidFill>
                <a:latin typeface="Arial"/>
                <a:ea typeface="Arial"/>
              </a:rPr>
              <a:t>Material </a:t>
            </a:r>
            <a:r>
              <a:rPr lang="es-CO" sz="1600" spc="-1" dirty="0" err="1">
                <a:solidFill>
                  <a:srgbClr val="595959"/>
                </a:solidFill>
                <a:latin typeface="Arial"/>
                <a:ea typeface="Arial"/>
              </a:rPr>
              <a:t>presented</a:t>
            </a:r>
            <a:r>
              <a:rPr lang="es-CO" sz="1600" spc="-1" dirty="0">
                <a:solidFill>
                  <a:srgbClr val="595959"/>
                </a:solidFill>
                <a:latin typeface="Arial"/>
                <a:ea typeface="Arial"/>
              </a:rPr>
              <a:t> in </a:t>
            </a:r>
            <a:r>
              <a:rPr lang="es-CO" sz="1600" spc="-1" dirty="0" err="1">
                <a:solidFill>
                  <a:srgbClr val="595959"/>
                </a:solidFill>
                <a:latin typeface="Arial"/>
                <a:ea typeface="Arial"/>
              </a:rPr>
              <a:t>the</a:t>
            </a:r>
            <a:r>
              <a:rPr lang="es-CO" sz="1600" spc="-1" dirty="0">
                <a:solidFill>
                  <a:srgbClr val="595959"/>
                </a:solidFill>
                <a:latin typeface="Arial"/>
                <a:ea typeface="Arial"/>
              </a:rPr>
              <a:t> 2nd International Workshop </a:t>
            </a:r>
            <a:r>
              <a:rPr lang="es-CO" sz="1600" spc="-1" dirty="0" err="1">
                <a:solidFill>
                  <a:srgbClr val="595959"/>
                </a:solidFill>
                <a:latin typeface="Arial"/>
                <a:ea typeface="Arial"/>
              </a:rPr>
              <a:t>on</a:t>
            </a:r>
            <a:r>
              <a:rPr lang="es-CO" sz="1600" spc="-1" dirty="0">
                <a:solidFill>
                  <a:srgbClr val="595959"/>
                </a:solidFill>
                <a:latin typeface="Arial"/>
                <a:ea typeface="Arial"/>
              </a:rPr>
              <a:t> Data </a:t>
            </a:r>
            <a:r>
              <a:rPr lang="es-CO" sz="1600" spc="-1" dirty="0" err="1">
                <a:solidFill>
                  <a:srgbClr val="595959"/>
                </a:solidFill>
                <a:latin typeface="Arial"/>
                <a:ea typeface="Arial"/>
              </a:rPr>
              <a:t>Assimilation</a:t>
            </a:r>
            <a:r>
              <a:rPr lang="es-CO" sz="1600" spc="-1" dirty="0">
                <a:solidFill>
                  <a:srgbClr val="595959"/>
                </a:solidFill>
                <a:latin typeface="Arial"/>
                <a:ea typeface="Arial"/>
              </a:rPr>
              <a:t> and </a:t>
            </a:r>
            <a:r>
              <a:rPr lang="es-CO" sz="1600" spc="-1" dirty="0" err="1">
                <a:solidFill>
                  <a:srgbClr val="595959"/>
                </a:solidFill>
                <a:latin typeface="Arial"/>
                <a:ea typeface="Arial"/>
              </a:rPr>
              <a:t>decision</a:t>
            </a:r>
            <a:r>
              <a:rPr lang="es-CO" sz="1600" spc="-1" dirty="0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lang="es-CO" sz="1600" spc="-1" dirty="0" err="1">
                <a:solidFill>
                  <a:srgbClr val="595959"/>
                </a:solidFill>
                <a:latin typeface="Arial"/>
                <a:ea typeface="Arial"/>
              </a:rPr>
              <a:t>making</a:t>
            </a:r>
            <a:r>
              <a:rPr lang="es-CO" sz="1600" spc="-1" dirty="0">
                <a:solidFill>
                  <a:srgbClr val="595959"/>
                </a:solidFill>
                <a:latin typeface="Arial"/>
                <a:ea typeface="Arial"/>
              </a:rPr>
              <a:t>, Medellín, Colombia</a:t>
            </a:r>
            <a:endParaRPr lang="es-CO" sz="1600" spc="-1" dirty="0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2274720" y="5469120"/>
            <a:ext cx="49920" cy="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4"/>
          <p:cNvSpPr/>
          <p:nvPr/>
        </p:nvSpPr>
        <p:spPr>
          <a:xfrm>
            <a:off x="2564160" y="2775394"/>
            <a:ext cx="7693440" cy="160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>
            <a:noAutofit/>
          </a:bodyPr>
          <a:lstStyle/>
          <a:p>
            <a:pPr>
              <a:lnSpc>
                <a:spcPct val="115000"/>
              </a:lnSpc>
            </a:pPr>
            <a:endParaRPr lang="es-CO" sz="2400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es-CO" sz="1467" spc="-1" dirty="0">
                <a:solidFill>
                  <a:srgbClr val="000000"/>
                </a:solidFill>
                <a:latin typeface="Arial"/>
                <a:ea typeface="Arial"/>
              </a:rPr>
              <a:t>Juan Soto, </a:t>
            </a:r>
            <a:r>
              <a:rPr lang="es-CO" sz="1467" spc="-1" dirty="0" err="1">
                <a:solidFill>
                  <a:srgbClr val="000000"/>
                </a:solidFill>
                <a:latin typeface="Arial"/>
                <a:ea typeface="Arial"/>
              </a:rPr>
              <a:t>Jhon</a:t>
            </a:r>
            <a:r>
              <a:rPr lang="es-CO" sz="1467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467" spc="-1" dirty="0" err="1">
                <a:solidFill>
                  <a:srgbClr val="000000"/>
                </a:solidFill>
                <a:latin typeface="Arial"/>
                <a:ea typeface="Arial"/>
              </a:rPr>
              <a:t>Edinson</a:t>
            </a:r>
            <a:r>
              <a:rPr lang="es-CO" sz="1467" spc="-1" dirty="0">
                <a:solidFill>
                  <a:srgbClr val="000000"/>
                </a:solidFill>
                <a:latin typeface="Arial"/>
                <a:ea typeface="Arial"/>
              </a:rPr>
              <a:t>, Bibiana Boada, Sara </a:t>
            </a:r>
            <a:r>
              <a:rPr lang="es-CO" sz="1467" spc="-1" dirty="0" err="1">
                <a:solidFill>
                  <a:srgbClr val="000000"/>
                </a:solidFill>
                <a:latin typeface="Arial"/>
                <a:ea typeface="Arial"/>
              </a:rPr>
              <a:t>Lorduy</a:t>
            </a:r>
            <a:r>
              <a:rPr lang="es-CO" sz="1467" spc="-1" dirty="0">
                <a:solidFill>
                  <a:srgbClr val="000000"/>
                </a:solidFill>
                <a:latin typeface="Arial"/>
                <a:ea typeface="Arial"/>
              </a:rPr>
              <a:t>, Kevin </a:t>
            </a:r>
            <a:r>
              <a:rPr lang="es-CO" sz="1467" spc="-1" dirty="0" err="1">
                <a:solidFill>
                  <a:srgbClr val="000000"/>
                </a:solidFill>
                <a:latin typeface="Arial"/>
                <a:ea typeface="Arial"/>
              </a:rPr>
              <a:t>Chicaeme</a:t>
            </a:r>
            <a:r>
              <a:rPr lang="es-CO" sz="1467" spc="-1" dirty="0">
                <a:solidFill>
                  <a:srgbClr val="000000"/>
                </a:solidFill>
                <a:latin typeface="Arial"/>
                <a:ea typeface="Arial"/>
              </a:rPr>
              <a:t>, </a:t>
            </a:r>
            <a:r>
              <a:rPr lang="es-CO" sz="1467" spc="-1" dirty="0" err="1">
                <a:solidFill>
                  <a:srgbClr val="000000"/>
                </a:solidFill>
                <a:latin typeface="Arial"/>
                <a:ea typeface="Arial"/>
              </a:rPr>
              <a:t>Julian</a:t>
            </a:r>
            <a:r>
              <a:rPr lang="es-CO" sz="1467" spc="-1" dirty="0">
                <a:solidFill>
                  <a:srgbClr val="000000"/>
                </a:solidFill>
                <a:latin typeface="Arial"/>
                <a:ea typeface="Arial"/>
              </a:rPr>
              <a:t> Pantoja, Santiago </a:t>
            </a:r>
            <a:r>
              <a:rPr lang="es-CO" sz="1467" spc="-1" dirty="0" err="1">
                <a:solidFill>
                  <a:srgbClr val="000000"/>
                </a:solidFill>
                <a:latin typeface="Arial"/>
                <a:ea typeface="Arial"/>
              </a:rPr>
              <a:t>Lopez</a:t>
            </a:r>
            <a:r>
              <a:rPr lang="es-CO" sz="1467" spc="-1" dirty="0">
                <a:solidFill>
                  <a:srgbClr val="000000"/>
                </a:solidFill>
                <a:latin typeface="Arial"/>
                <a:ea typeface="Arial"/>
              </a:rPr>
              <a:t> Restrepo, David Ortega, Andrés Yarce Botero, Olga Lucia Quintero</a:t>
            </a:r>
            <a:endParaRPr lang="es-CO" sz="1467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es-CO" sz="1467" spc="-1" dirty="0">
              <a:latin typeface="Arial"/>
            </a:endParaRPr>
          </a:p>
        </p:txBody>
      </p:sp>
      <p:pic>
        <p:nvPicPr>
          <p:cNvPr id="238" name="Imagen 2"/>
          <p:cNvPicPr/>
          <p:nvPr/>
        </p:nvPicPr>
        <p:blipFill>
          <a:blip r:embed="rId2"/>
          <a:stretch/>
        </p:blipFill>
        <p:spPr>
          <a:xfrm>
            <a:off x="1024320" y="4558560"/>
            <a:ext cx="1539840" cy="1946400"/>
          </a:xfrm>
          <a:prstGeom prst="rect">
            <a:avLst/>
          </a:prstGeom>
          <a:ln>
            <a:noFill/>
          </a:ln>
        </p:spPr>
      </p:pic>
      <p:pic>
        <p:nvPicPr>
          <p:cNvPr id="239" name="Imagen 5"/>
          <p:cNvPicPr/>
          <p:nvPr/>
        </p:nvPicPr>
        <p:blipFill rotWithShape="1">
          <a:blip r:embed="rId3"/>
          <a:srcRect l="28370" r="52524" b="32386"/>
          <a:stretch/>
        </p:blipFill>
        <p:spPr>
          <a:xfrm>
            <a:off x="9557197" y="4756414"/>
            <a:ext cx="1539840" cy="1550692"/>
          </a:xfrm>
          <a:prstGeom prst="rect">
            <a:avLst/>
          </a:prstGeom>
          <a:ln>
            <a:noFill/>
          </a:ln>
        </p:spPr>
      </p:pic>
      <p:sp>
        <p:nvSpPr>
          <p:cNvPr id="240" name="CustomShape 5"/>
          <p:cNvSpPr/>
          <p:nvPr/>
        </p:nvSpPr>
        <p:spPr>
          <a:xfrm>
            <a:off x="11296800" y="6217440"/>
            <a:ext cx="730560" cy="5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 anchor="ctr">
            <a:noAutofit/>
          </a:bodyPr>
          <a:lstStyle/>
          <a:p>
            <a:pPr algn="r">
              <a:lnSpc>
                <a:spcPct val="100000"/>
              </a:lnSpc>
            </a:pPr>
            <a:fld id="{C3E91196-90E5-44F1-A7BD-21F2F408E66F}" type="slidenum">
              <a:rPr lang="es-CO" sz="1333" spc="-1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lang="es-CO" sz="1333" spc="-1">
              <a:latin typeface="Arial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A1369769-619A-4704-AAAB-9C7D8BEB0C6C}"/>
              </a:ext>
            </a:extLst>
          </p:cNvPr>
          <p:cNvSpPr/>
          <p:nvPr/>
        </p:nvSpPr>
        <p:spPr>
          <a:xfrm>
            <a:off x="569583" y="1302380"/>
            <a:ext cx="11359680" cy="13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MX" sz="2400" spc="-1" dirty="0">
                <a:solidFill>
                  <a:srgbClr val="212121"/>
                </a:solidFill>
                <a:latin typeface="Open Sans"/>
              </a:rPr>
              <a:t>S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</a:rPr>
              <a:t>ystem</a:t>
            </a:r>
            <a:r>
              <a:rPr lang="es-CO" sz="2400" spc="-1" dirty="0">
                <a:solidFill>
                  <a:srgbClr val="212121"/>
                </a:solidFill>
                <a:latin typeface="Open Sans"/>
              </a:rPr>
              <a:t>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</a:rPr>
              <a:t>for</a:t>
            </a:r>
            <a:r>
              <a:rPr lang="es-CO" sz="2400" spc="-1" dirty="0">
                <a:solidFill>
                  <a:srgbClr val="212121"/>
                </a:solidFill>
                <a:latin typeface="Open Sans"/>
              </a:rPr>
              <a:t> data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</a:rPr>
              <a:t>assimilation</a:t>
            </a:r>
            <a:r>
              <a:rPr lang="es-CO" sz="2400" spc="-1" dirty="0">
                <a:solidFill>
                  <a:srgbClr val="212121"/>
                </a:solidFill>
                <a:latin typeface="Open Sans"/>
              </a:rPr>
              <a:t>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</a:rPr>
              <a:t>validation</a:t>
            </a:r>
            <a:r>
              <a:rPr lang="es-CO" sz="2400" spc="-1" dirty="0">
                <a:solidFill>
                  <a:srgbClr val="212121"/>
                </a:solidFill>
                <a:latin typeface="Open Sans"/>
              </a:rPr>
              <a:t> and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</a:rPr>
              <a:t>functional</a:t>
            </a:r>
            <a:r>
              <a:rPr lang="es-CO" sz="2400" spc="-1" dirty="0">
                <a:solidFill>
                  <a:srgbClr val="212121"/>
                </a:solidFill>
                <a:latin typeface="Open Sans"/>
              </a:rPr>
              <a:t> data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</a:rPr>
              <a:t>analysis</a:t>
            </a:r>
            <a:r>
              <a:rPr lang="es-CO" sz="2400" spc="-1" dirty="0">
                <a:solidFill>
                  <a:srgbClr val="212121"/>
                </a:solidFill>
                <a:latin typeface="Open Sans"/>
              </a:rPr>
              <a:t> </a:t>
            </a:r>
            <a:r>
              <a:rPr lang="es-CO" sz="2400" spc="-1" dirty="0" err="1">
                <a:solidFill>
                  <a:srgbClr val="212121"/>
                </a:solidFill>
                <a:latin typeface="Open Sans"/>
              </a:rPr>
              <a:t>purposes</a:t>
            </a:r>
            <a:r>
              <a:rPr lang="es-CO" sz="2400" spc="-1" dirty="0">
                <a:solidFill>
                  <a:srgbClr val="212121"/>
                </a:solidFill>
                <a:latin typeface="Open Sans"/>
              </a:rPr>
              <a:t> </a:t>
            </a:r>
            <a:endParaRPr lang="es-CO" sz="24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526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82080" y="1712160"/>
            <a:ext cx="11602080" cy="3788640"/>
          </a:xfrm>
          <a:prstGeom prst="rect">
            <a:avLst/>
          </a:prstGeom>
          <a:ln>
            <a:prstDash val="dash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88" name="CustomShape 2"/>
          <p:cNvSpPr/>
          <p:nvPr/>
        </p:nvSpPr>
        <p:spPr>
          <a:xfrm>
            <a:off x="415680" y="1900320"/>
            <a:ext cx="6974880" cy="3432480"/>
          </a:xfrm>
          <a:prstGeom prst="rect">
            <a:avLst/>
          </a:prstGeom>
          <a:ln>
            <a:prstDash val="sysDot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589" name="CustomShape 3"/>
          <p:cNvSpPr/>
          <p:nvPr/>
        </p:nvSpPr>
        <p:spPr>
          <a:xfrm>
            <a:off x="415680" y="161280"/>
            <a:ext cx="11359680" cy="76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>
            <a:noAutofit/>
          </a:bodyPr>
          <a:lstStyle/>
          <a:p>
            <a:pPr>
              <a:lnSpc>
                <a:spcPct val="100000"/>
              </a:lnSpc>
            </a:pPr>
            <a:r>
              <a:rPr lang="es-CO" sz="3200" spc="-1">
                <a:solidFill>
                  <a:srgbClr val="000000"/>
                </a:solidFill>
                <a:latin typeface="Arial"/>
                <a:ea typeface="Arial"/>
              </a:rPr>
              <a:t>Estructura integración de los códigos de observaciones</a:t>
            </a:r>
            <a:endParaRPr lang="es-CO" sz="3200" spc="-1">
              <a:latin typeface="Arial"/>
            </a:endParaRPr>
          </a:p>
        </p:txBody>
      </p:sp>
      <p:sp>
        <p:nvSpPr>
          <p:cNvPr id="590" name="CustomShape 4"/>
          <p:cNvSpPr/>
          <p:nvPr/>
        </p:nvSpPr>
        <p:spPr>
          <a:xfrm>
            <a:off x="461280" y="2941920"/>
            <a:ext cx="6555360" cy="2067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>
            <a:noAutofit/>
          </a:bodyPr>
          <a:lstStyle/>
          <a:p>
            <a:pPr marL="152636">
              <a:lnSpc>
                <a:spcPct val="115000"/>
              </a:lnSpc>
            </a:pPr>
            <a:endParaRPr lang="es-CO" sz="2400" spc="-1" dirty="0">
              <a:latin typeface="Arial"/>
            </a:endParaRPr>
          </a:p>
          <a:p>
            <a:pPr marL="609585" indent="-456469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lang="es-CO" sz="1467" b="1" spc="-1" dirty="0">
                <a:solidFill>
                  <a:srgbClr val="595959"/>
                </a:solidFill>
                <a:latin typeface="Arial"/>
                <a:ea typeface="Arial"/>
              </a:rPr>
              <a:t>Sondas</a:t>
            </a:r>
            <a:r>
              <a:rPr lang="es-CO" sz="1467" spc="-1" dirty="0">
                <a:solidFill>
                  <a:srgbClr val="595959"/>
                </a:solidFill>
                <a:latin typeface="Arial"/>
                <a:ea typeface="Arial"/>
              </a:rPr>
              <a:t> (</a:t>
            </a:r>
            <a:r>
              <a:rPr lang="es-CO" sz="1467" spc="-1" dirty="0" err="1">
                <a:solidFill>
                  <a:srgbClr val="595959"/>
                </a:solidFill>
                <a:latin typeface="Arial"/>
                <a:ea typeface="Arial"/>
              </a:rPr>
              <a:t>multi-descarga</a:t>
            </a:r>
            <a:r>
              <a:rPr lang="es-CO" sz="1467" spc="-1" dirty="0">
                <a:solidFill>
                  <a:srgbClr val="595959"/>
                </a:solidFill>
                <a:latin typeface="Arial"/>
                <a:ea typeface="Arial"/>
              </a:rPr>
              <a:t>, extracción variables de interés)</a:t>
            </a:r>
            <a:endParaRPr lang="es-CO" sz="1467" spc="-1" dirty="0">
              <a:latin typeface="Arial"/>
            </a:endParaRPr>
          </a:p>
          <a:p>
            <a:pPr marL="609585" indent="-456469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lang="es-CO" sz="1467" b="1" spc="-1" dirty="0" err="1">
                <a:solidFill>
                  <a:srgbClr val="595959"/>
                </a:solidFill>
                <a:latin typeface="Arial"/>
                <a:ea typeface="Arial"/>
              </a:rPr>
              <a:t>Metar</a:t>
            </a:r>
            <a:r>
              <a:rPr lang="es-CO" sz="1467" b="1" spc="-1" dirty="0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lang="es-CO" sz="1467" spc="-1" dirty="0">
                <a:solidFill>
                  <a:srgbClr val="595959"/>
                </a:solidFill>
                <a:latin typeface="Arial"/>
                <a:ea typeface="Arial"/>
              </a:rPr>
              <a:t> (</a:t>
            </a:r>
            <a:r>
              <a:rPr lang="es-CO" sz="1467" spc="-1" dirty="0" err="1">
                <a:solidFill>
                  <a:srgbClr val="595959"/>
                </a:solidFill>
                <a:latin typeface="Arial"/>
                <a:ea typeface="Arial"/>
              </a:rPr>
              <a:t>multi-descarga</a:t>
            </a:r>
            <a:r>
              <a:rPr lang="es-CO" sz="1467" spc="-1" dirty="0">
                <a:solidFill>
                  <a:srgbClr val="595959"/>
                </a:solidFill>
                <a:latin typeface="Arial"/>
                <a:ea typeface="Arial"/>
              </a:rPr>
              <a:t>, extracción P y T)</a:t>
            </a:r>
            <a:endParaRPr lang="es-CO" sz="1467" spc="-1" dirty="0">
              <a:latin typeface="Arial"/>
            </a:endParaRPr>
          </a:p>
          <a:p>
            <a:pPr marL="609585" indent="-456469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lang="es-CO" sz="1467" b="1" spc="-1" dirty="0">
                <a:solidFill>
                  <a:srgbClr val="595959"/>
                </a:solidFill>
                <a:latin typeface="Arial"/>
                <a:ea typeface="Arial"/>
              </a:rPr>
              <a:t>Radar</a:t>
            </a:r>
            <a:r>
              <a:rPr lang="es-CO" sz="1467" spc="-1" dirty="0">
                <a:solidFill>
                  <a:srgbClr val="595959"/>
                </a:solidFill>
                <a:latin typeface="Arial"/>
                <a:ea typeface="Arial"/>
              </a:rPr>
              <a:t> (Extracción desde el Little R de las variables de interés)</a:t>
            </a:r>
            <a:endParaRPr lang="es-CO" sz="1467" spc="-1" dirty="0">
              <a:latin typeface="Arial"/>
            </a:endParaRPr>
          </a:p>
          <a:p>
            <a:pPr marL="609585" indent="-456469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lang="es-CO" sz="1467" b="1" spc="-1" dirty="0">
                <a:solidFill>
                  <a:srgbClr val="595959"/>
                </a:solidFill>
                <a:latin typeface="Arial"/>
                <a:ea typeface="Arial"/>
              </a:rPr>
              <a:t>GOES</a:t>
            </a:r>
            <a:r>
              <a:rPr lang="es-CO" sz="1467" spc="-1" dirty="0">
                <a:solidFill>
                  <a:srgbClr val="595959"/>
                </a:solidFill>
                <a:latin typeface="Arial"/>
                <a:ea typeface="Arial"/>
              </a:rPr>
              <a:t>  (técnica de </a:t>
            </a:r>
            <a:r>
              <a:rPr lang="es-CO" sz="1467" spc="-1" dirty="0" err="1">
                <a:solidFill>
                  <a:srgbClr val="595959"/>
                </a:solidFill>
                <a:latin typeface="Arial"/>
                <a:ea typeface="Arial"/>
              </a:rPr>
              <a:t>remapeo</a:t>
            </a:r>
            <a:r>
              <a:rPr lang="es-CO" sz="1467" spc="-1" dirty="0">
                <a:solidFill>
                  <a:srgbClr val="595959"/>
                </a:solidFill>
                <a:latin typeface="Arial"/>
                <a:ea typeface="Arial"/>
              </a:rPr>
              <a:t> desde las imágenes, normalización)</a:t>
            </a:r>
            <a:endParaRPr lang="es-CO" sz="1467" spc="-1" dirty="0">
              <a:latin typeface="Arial"/>
            </a:endParaRPr>
          </a:p>
          <a:p>
            <a:pPr marL="609585" indent="-456469">
              <a:lnSpc>
                <a:spcPct val="115000"/>
              </a:lnSpc>
              <a:buClr>
                <a:srgbClr val="595959"/>
              </a:buClr>
              <a:buFont typeface="Arial"/>
              <a:buChar char="-"/>
            </a:pPr>
            <a:r>
              <a:rPr lang="es-CO" sz="1467" b="1" spc="-1" dirty="0">
                <a:solidFill>
                  <a:srgbClr val="595959"/>
                </a:solidFill>
                <a:latin typeface="Arial"/>
                <a:ea typeface="Arial"/>
              </a:rPr>
              <a:t>Unidades </a:t>
            </a:r>
            <a:r>
              <a:rPr lang="es-CO" sz="1467" b="1" spc="-1" dirty="0" err="1">
                <a:solidFill>
                  <a:srgbClr val="595959"/>
                </a:solidFill>
                <a:latin typeface="Arial"/>
                <a:ea typeface="Arial"/>
              </a:rPr>
              <a:t>aeroportadas</a:t>
            </a:r>
            <a:r>
              <a:rPr lang="es-CO" sz="1467" b="1" spc="-1" dirty="0">
                <a:solidFill>
                  <a:srgbClr val="595959"/>
                </a:solidFill>
                <a:latin typeface="Arial"/>
                <a:ea typeface="Arial"/>
              </a:rPr>
              <a:t> Simple </a:t>
            </a:r>
            <a:r>
              <a:rPr lang="es-CO" sz="1467" spc="-1" dirty="0">
                <a:solidFill>
                  <a:srgbClr val="595959"/>
                </a:solidFill>
                <a:latin typeface="Arial"/>
                <a:ea typeface="Arial"/>
              </a:rPr>
              <a:t>(unidades complementarias de información de calidad de aire y meteorología)</a:t>
            </a:r>
            <a:endParaRPr lang="es-CO" sz="1467" spc="-1" dirty="0">
              <a:latin typeface="Arial"/>
            </a:endParaRPr>
          </a:p>
        </p:txBody>
      </p:sp>
      <p:sp>
        <p:nvSpPr>
          <p:cNvPr id="591" name="CustomShape 5"/>
          <p:cNvSpPr/>
          <p:nvPr/>
        </p:nvSpPr>
        <p:spPr>
          <a:xfrm>
            <a:off x="11296800" y="6217440"/>
            <a:ext cx="730560" cy="5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 anchor="ctr">
            <a:noAutofit/>
          </a:bodyPr>
          <a:lstStyle/>
          <a:p>
            <a:pPr algn="r">
              <a:lnSpc>
                <a:spcPct val="100000"/>
              </a:lnSpc>
            </a:pPr>
            <a:fld id="{2B746C5C-D78F-469C-BDEF-E1DC19FFB55F}" type="slidenum">
              <a:rPr lang="es-CO" sz="1333" spc="-1">
                <a:solidFill>
                  <a:srgbClr val="595959"/>
                </a:solidFill>
                <a:latin typeface="Arial"/>
                <a:ea typeface="Arial"/>
              </a:rPr>
              <a:t>10</a:t>
            </a:fld>
            <a:endParaRPr lang="es-CO" sz="1333" spc="-1">
              <a:latin typeface="Arial"/>
            </a:endParaRPr>
          </a:p>
        </p:txBody>
      </p:sp>
      <p:sp>
        <p:nvSpPr>
          <p:cNvPr id="592" name="CustomShape 6"/>
          <p:cNvSpPr/>
          <p:nvPr/>
        </p:nvSpPr>
        <p:spPr>
          <a:xfrm>
            <a:off x="6660000" y="3277920"/>
            <a:ext cx="895200" cy="1555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3" name="CustomShape 7"/>
          <p:cNvSpPr/>
          <p:nvPr/>
        </p:nvSpPr>
        <p:spPr>
          <a:xfrm>
            <a:off x="2255520" y="5679840"/>
            <a:ext cx="7375200" cy="9508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600" spc="-1">
                <a:solidFill>
                  <a:srgbClr val="000000"/>
                </a:solidFill>
                <a:latin typeface="Arial"/>
                <a:ea typeface="Arial"/>
              </a:rPr>
              <a:t>Pipeline descarga, preprocesamiento y análisis de datos de diferentes observaciones sobre el territorio Colombiano </a:t>
            </a:r>
            <a:endParaRPr lang="es-CO" sz="1600" spc="-1">
              <a:latin typeface="Arial"/>
            </a:endParaRPr>
          </a:p>
        </p:txBody>
      </p:sp>
      <p:sp>
        <p:nvSpPr>
          <p:cNvPr id="594" name="CustomShape 8"/>
          <p:cNvSpPr/>
          <p:nvPr/>
        </p:nvSpPr>
        <p:spPr>
          <a:xfrm>
            <a:off x="7896000" y="3412320"/>
            <a:ext cx="2896800" cy="15820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600" spc="-1">
                <a:solidFill>
                  <a:srgbClr val="000000"/>
                </a:solidFill>
                <a:latin typeface="Arial"/>
                <a:ea typeface="Arial"/>
              </a:rPr>
              <a:t>Matrices “Hipercubos”</a:t>
            </a:r>
            <a:endParaRPr lang="es-CO" sz="1600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O" sz="1600" spc="-1">
                <a:solidFill>
                  <a:srgbClr val="000000"/>
                </a:solidFill>
                <a:latin typeface="Arial"/>
                <a:ea typeface="Arial"/>
              </a:rPr>
              <a:t>Información interpolada espacio-temporalmente a la resolucion del modelo operativo WRFDA FAC</a:t>
            </a:r>
            <a:endParaRPr lang="es-CO" sz="1600" spc="-1">
              <a:latin typeface="Arial"/>
            </a:endParaRPr>
          </a:p>
        </p:txBody>
      </p:sp>
      <p:sp>
        <p:nvSpPr>
          <p:cNvPr id="595" name="CustomShape 9"/>
          <p:cNvSpPr/>
          <p:nvPr/>
        </p:nvSpPr>
        <p:spPr>
          <a:xfrm>
            <a:off x="891360" y="2117280"/>
            <a:ext cx="5436960" cy="7636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600" spc="-1">
                <a:solidFill>
                  <a:srgbClr val="000000"/>
                </a:solidFill>
                <a:latin typeface="Arial"/>
                <a:ea typeface="Arial"/>
              </a:rPr>
              <a:t>Usuario </a:t>
            </a:r>
            <a:r>
              <a:rPr lang="es-CO" sz="1600" spc="-1">
                <a:solidFill>
                  <a:srgbClr val="000000"/>
                </a:solidFill>
                <a:latin typeface="Wingdings"/>
                <a:ea typeface="Arial"/>
              </a:rPr>
              <a:t></a:t>
            </a:r>
            <a:r>
              <a:rPr lang="es-CO" sz="1600" spc="-1">
                <a:solidFill>
                  <a:srgbClr val="000000"/>
                </a:solidFill>
                <a:latin typeface="Arial"/>
                <a:ea typeface="Arial"/>
              </a:rPr>
              <a:t> ingresa Fecha </a:t>
            </a:r>
            <a:r>
              <a:rPr lang="es-CO" sz="1600" spc="-1">
                <a:solidFill>
                  <a:srgbClr val="000000"/>
                </a:solidFill>
                <a:latin typeface="Wingdings"/>
                <a:ea typeface="Arial"/>
              </a:rPr>
              <a:t></a:t>
            </a:r>
            <a:r>
              <a:rPr lang="es-CO" sz="1600" spc="-1">
                <a:solidFill>
                  <a:srgbClr val="000000"/>
                </a:solidFill>
                <a:latin typeface="Arial"/>
                <a:ea typeface="Arial"/>
              </a:rPr>
              <a:t> selecciona observaciones</a:t>
            </a:r>
            <a:endParaRPr lang="es-CO" sz="1600" spc="-1">
              <a:latin typeface="Arial"/>
            </a:endParaRPr>
          </a:p>
        </p:txBody>
      </p:sp>
      <p:sp>
        <p:nvSpPr>
          <p:cNvPr id="596" name="CustomShape 10"/>
          <p:cNvSpPr/>
          <p:nvPr/>
        </p:nvSpPr>
        <p:spPr>
          <a:xfrm>
            <a:off x="746880" y="996001"/>
            <a:ext cx="7862880" cy="4084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867" spc="-1">
                <a:solidFill>
                  <a:srgbClr val="000000"/>
                </a:solidFill>
                <a:latin typeface="Arial"/>
                <a:ea typeface="Arial"/>
              </a:rPr>
              <a:t>Github base </a:t>
            </a:r>
            <a:r>
              <a:rPr lang="es-CO" sz="1867" u="sng" spc="-1">
                <a:solidFill>
                  <a:srgbClr val="0097A7"/>
                </a:solidFill>
                <a:latin typeface="Arial"/>
                <a:ea typeface="Arial"/>
                <a:hlinkClick r:id="rId2"/>
              </a:rPr>
              <a:t>https://github.com/ayarceb/WRFDA_FAC_EAFIT</a:t>
            </a:r>
            <a:r>
              <a:rPr lang="es-CO" sz="1867" spc="-1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s-CO" sz="1867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ángulo 60">
            <a:extLst>
              <a:ext uri="{FF2B5EF4-FFF2-40B4-BE49-F238E27FC236}">
                <a16:creationId xmlns:a16="http://schemas.microsoft.com/office/drawing/2014/main" id="{45C5D26A-5108-47F1-8624-908D008A10BE}"/>
              </a:ext>
            </a:extLst>
          </p:cNvPr>
          <p:cNvSpPr/>
          <p:nvPr/>
        </p:nvSpPr>
        <p:spPr>
          <a:xfrm>
            <a:off x="47925" y="4097809"/>
            <a:ext cx="12068848" cy="16639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 dirty="0">
              <a:solidFill>
                <a:schemeClr val="tx1"/>
              </a:solidFill>
            </a:endParaRP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ADCD9FA3-CF61-4238-8307-C908E4E4DD6F}"/>
              </a:ext>
            </a:extLst>
          </p:cNvPr>
          <p:cNvSpPr/>
          <p:nvPr/>
        </p:nvSpPr>
        <p:spPr>
          <a:xfrm>
            <a:off x="4235441" y="273439"/>
            <a:ext cx="7892123" cy="10902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 dirty="0">
              <a:solidFill>
                <a:schemeClr val="tx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1FA1301-FC73-43A1-AD08-5E0D9AD8A8A0}"/>
              </a:ext>
            </a:extLst>
          </p:cNvPr>
          <p:cNvSpPr/>
          <p:nvPr/>
        </p:nvSpPr>
        <p:spPr>
          <a:xfrm>
            <a:off x="47925" y="1474392"/>
            <a:ext cx="12068849" cy="253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67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353E586-391E-4922-A72C-672D2703D8A7}"/>
              </a:ext>
            </a:extLst>
          </p:cNvPr>
          <p:cNvSpPr/>
          <p:nvPr/>
        </p:nvSpPr>
        <p:spPr>
          <a:xfrm>
            <a:off x="2827019" y="2168013"/>
            <a:ext cx="9138904" cy="1678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467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A4E3612-00F2-4488-8322-3C8B93729E07}"/>
              </a:ext>
            </a:extLst>
          </p:cNvPr>
          <p:cNvSpPr/>
          <p:nvPr/>
        </p:nvSpPr>
        <p:spPr>
          <a:xfrm>
            <a:off x="5155888" y="4547759"/>
            <a:ext cx="1894093" cy="763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33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3BEF76-F899-4D34-8DF3-19B691B1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05" y="385295"/>
            <a:ext cx="3693171" cy="763600"/>
          </a:xfrm>
        </p:spPr>
        <p:txBody>
          <a:bodyPr/>
          <a:lstStyle/>
          <a:p>
            <a:pPr algn="ctr"/>
            <a:r>
              <a:rPr lang="es-MX" sz="2133" dirty="0"/>
              <a:t>Pipeline “</a:t>
            </a:r>
            <a:r>
              <a:rPr lang="es-MX" sz="2133" dirty="0" err="1"/>
              <a:t>The</a:t>
            </a:r>
            <a:r>
              <a:rPr lang="es-MX" sz="2133" dirty="0"/>
              <a:t> </a:t>
            </a:r>
            <a:r>
              <a:rPr lang="es-MX" sz="2133" dirty="0" err="1"/>
              <a:t>system</a:t>
            </a:r>
            <a:r>
              <a:rPr lang="es-MX" sz="2133" dirty="0"/>
              <a:t>”. </a:t>
            </a:r>
            <a:r>
              <a:rPr lang="es-MX" sz="2133" dirty="0" err="1"/>
              <a:t>observations</a:t>
            </a:r>
            <a:r>
              <a:rPr lang="es-MX" sz="2133" dirty="0"/>
              <a:t> and </a:t>
            </a:r>
            <a:r>
              <a:rPr lang="es-MX" sz="2133" dirty="0" err="1"/>
              <a:t>models</a:t>
            </a:r>
            <a:endParaRPr lang="es-CO" sz="2133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57E6371-53EC-42AD-9969-E3CD54A55781}"/>
              </a:ext>
            </a:extLst>
          </p:cNvPr>
          <p:cNvSpPr/>
          <p:nvPr/>
        </p:nvSpPr>
        <p:spPr>
          <a:xfrm>
            <a:off x="2964667" y="2346603"/>
            <a:ext cx="1138016" cy="1413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/>
              <a:t>Sondas</a:t>
            </a:r>
            <a:endParaRPr lang="es-CO" sz="1067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1F22D5D-3386-4C6C-86E9-44D213C7FE99}"/>
              </a:ext>
            </a:extLst>
          </p:cNvPr>
          <p:cNvSpPr/>
          <p:nvPr/>
        </p:nvSpPr>
        <p:spPr>
          <a:xfrm>
            <a:off x="4304664" y="2346603"/>
            <a:ext cx="1138016" cy="1413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/>
              <a:t>METAR</a:t>
            </a:r>
            <a:endParaRPr lang="es-CO" sz="1067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226B9F6-1CFA-4C51-8C58-9D19EDD95DCC}"/>
              </a:ext>
            </a:extLst>
          </p:cNvPr>
          <p:cNvSpPr/>
          <p:nvPr/>
        </p:nvSpPr>
        <p:spPr>
          <a:xfrm>
            <a:off x="5565661" y="2346604"/>
            <a:ext cx="1484320" cy="1413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 err="1"/>
              <a:t>Satellite</a:t>
            </a:r>
            <a:r>
              <a:rPr lang="es-MX" sz="1067" dirty="0"/>
              <a:t> (GOES</a:t>
            </a:r>
          </a:p>
          <a:p>
            <a:pPr algn="ctr"/>
            <a:r>
              <a:rPr lang="es-MX" sz="1067" dirty="0"/>
              <a:t>Sentinel-5</a:t>
            </a:r>
          </a:p>
          <a:p>
            <a:pPr algn="ctr"/>
            <a:r>
              <a:rPr lang="es-MX" sz="1067" dirty="0"/>
              <a:t>Sentinel-2)</a:t>
            </a:r>
            <a:endParaRPr lang="es-CO" sz="1067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A2C2173-6BD1-4337-8C95-60F6F9D583AE}"/>
              </a:ext>
            </a:extLst>
          </p:cNvPr>
          <p:cNvSpPr/>
          <p:nvPr/>
        </p:nvSpPr>
        <p:spPr>
          <a:xfrm>
            <a:off x="7155439" y="2346605"/>
            <a:ext cx="1484320" cy="1413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/>
              <a:t>RADAR</a:t>
            </a:r>
            <a:endParaRPr lang="es-CO" sz="1067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FC54F3B-8E97-4B78-8430-8E02DF0C04CE}"/>
              </a:ext>
            </a:extLst>
          </p:cNvPr>
          <p:cNvSpPr/>
          <p:nvPr/>
        </p:nvSpPr>
        <p:spPr>
          <a:xfrm>
            <a:off x="8735172" y="2343745"/>
            <a:ext cx="1484320" cy="1413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/>
              <a:t>Precipitación </a:t>
            </a:r>
          </a:p>
          <a:p>
            <a:pPr algn="ctr"/>
            <a:r>
              <a:rPr lang="es-MX" sz="1067" dirty="0"/>
              <a:t>IDEAM</a:t>
            </a:r>
            <a:endParaRPr lang="es-CO" sz="1067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DF22B9A-8769-41D2-B3B1-E91F4EDDC730}"/>
              </a:ext>
            </a:extLst>
          </p:cNvPr>
          <p:cNvSpPr txBox="1"/>
          <p:nvPr/>
        </p:nvSpPr>
        <p:spPr>
          <a:xfrm>
            <a:off x="5253759" y="4720774"/>
            <a:ext cx="1516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Matrix interface</a:t>
            </a:r>
            <a:endParaRPr lang="es-CO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756938-365E-44AA-8832-9C9AD710347B}"/>
              </a:ext>
            </a:extLst>
          </p:cNvPr>
          <p:cNvSpPr txBox="1"/>
          <p:nvPr/>
        </p:nvSpPr>
        <p:spPr>
          <a:xfrm>
            <a:off x="335377" y="6209653"/>
            <a:ext cx="385355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67" dirty="0"/>
              <a:t>Data </a:t>
            </a:r>
            <a:r>
              <a:rPr lang="es-MX" sz="1867" dirty="0" err="1"/>
              <a:t>assimilation</a:t>
            </a:r>
            <a:r>
              <a:rPr lang="es-MX" sz="1867" dirty="0"/>
              <a:t> </a:t>
            </a:r>
            <a:r>
              <a:rPr lang="es-MX" sz="1867" dirty="0" err="1"/>
              <a:t>validation</a:t>
            </a:r>
            <a:r>
              <a:rPr lang="es-MX" sz="1867" dirty="0"/>
              <a:t> </a:t>
            </a:r>
            <a:r>
              <a:rPr lang="es-MX" sz="1867" dirty="0" err="1"/>
              <a:t>purposes</a:t>
            </a:r>
            <a:r>
              <a:rPr lang="es-MX" sz="1867" dirty="0"/>
              <a:t> </a:t>
            </a:r>
            <a:endParaRPr lang="es-CO" sz="1867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3257835-EB52-4C39-B23E-491861E588C7}"/>
              </a:ext>
            </a:extLst>
          </p:cNvPr>
          <p:cNvSpPr/>
          <p:nvPr/>
        </p:nvSpPr>
        <p:spPr>
          <a:xfrm>
            <a:off x="10322820" y="2343745"/>
            <a:ext cx="1484320" cy="1398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/>
              <a:t>Simple </a:t>
            </a:r>
            <a:r>
              <a:rPr lang="es-MX" sz="1067" dirty="0" err="1"/>
              <a:t>unit</a:t>
            </a:r>
            <a:endParaRPr lang="es-CO" sz="1067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E37394A-B07C-4D35-8FD6-E2DCDC8F4EFB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>
            <a:off x="6082350" y="4009134"/>
            <a:ext cx="20585" cy="53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2135235-6D30-455D-8075-0E7A78FCAB46}"/>
              </a:ext>
            </a:extLst>
          </p:cNvPr>
          <p:cNvCxnSpPr>
            <a:cxnSpLocks/>
            <a:stCxn id="15" idx="3"/>
            <a:endCxn id="39" idx="1"/>
          </p:cNvCxnSpPr>
          <p:nvPr/>
        </p:nvCxnSpPr>
        <p:spPr>
          <a:xfrm>
            <a:off x="7049982" y="4929559"/>
            <a:ext cx="2547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C8B3D2D-6E31-428D-9243-D2D61C2410CC}"/>
              </a:ext>
            </a:extLst>
          </p:cNvPr>
          <p:cNvSpPr/>
          <p:nvPr/>
        </p:nvSpPr>
        <p:spPr>
          <a:xfrm>
            <a:off x="794194" y="4708013"/>
            <a:ext cx="2423831" cy="603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867" dirty="0"/>
              <a:t>CSV, .</a:t>
            </a:r>
            <a:r>
              <a:rPr lang="es-MX" sz="1867" dirty="0" err="1"/>
              <a:t>mat</a:t>
            </a:r>
            <a:r>
              <a:rPr lang="es-MX" sz="1867" dirty="0"/>
              <a:t>, .</a:t>
            </a:r>
            <a:r>
              <a:rPr lang="es-MX" sz="1867" dirty="0" err="1"/>
              <a:t>nc</a:t>
            </a:r>
            <a:endParaRPr lang="es-CO" sz="1867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1FC8B4D-F332-4681-AFE0-F7F98C0E987C}"/>
              </a:ext>
            </a:extLst>
          </p:cNvPr>
          <p:cNvSpPr txBox="1"/>
          <p:nvPr/>
        </p:nvSpPr>
        <p:spPr>
          <a:xfrm>
            <a:off x="4393117" y="356158"/>
            <a:ext cx="33874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594" indent="-228594">
              <a:buFontTx/>
              <a:buChar char="-"/>
            </a:pPr>
            <a:r>
              <a:rPr lang="es-MX" sz="1400" dirty="0"/>
              <a:t>Time </a:t>
            </a:r>
            <a:r>
              <a:rPr lang="es-MX" sz="1400" dirty="0" err="1"/>
              <a:t>range</a:t>
            </a:r>
            <a:r>
              <a:rPr lang="es-MX" sz="1400" dirty="0"/>
              <a:t> </a:t>
            </a:r>
            <a:r>
              <a:rPr lang="es-MX" sz="1400" dirty="0" err="1"/>
              <a:t>selection</a:t>
            </a:r>
            <a:endParaRPr lang="es-MX" sz="1400" dirty="0"/>
          </a:p>
          <a:p>
            <a:pPr marL="228594" indent="-228594">
              <a:buFontTx/>
              <a:buChar char="-"/>
            </a:pPr>
            <a:r>
              <a:rPr lang="es-MX" sz="1400" dirty="0" err="1"/>
              <a:t>Observation</a:t>
            </a:r>
            <a:r>
              <a:rPr lang="es-MX" sz="1400" dirty="0"/>
              <a:t> </a:t>
            </a:r>
            <a:r>
              <a:rPr lang="es-MX" sz="1400" dirty="0" err="1"/>
              <a:t>selection</a:t>
            </a:r>
            <a:endParaRPr lang="es-MX" sz="1400" dirty="0"/>
          </a:p>
          <a:p>
            <a:r>
              <a:rPr lang="es-MX" sz="1400" dirty="0"/>
              <a:t>-   </a:t>
            </a:r>
            <a:r>
              <a:rPr lang="es-MX" sz="1400" dirty="0" err="1"/>
              <a:t>Station</a:t>
            </a:r>
            <a:r>
              <a:rPr lang="es-MX" sz="1400" dirty="0"/>
              <a:t> </a:t>
            </a:r>
            <a:r>
              <a:rPr lang="es-MX" sz="1400" dirty="0" err="1"/>
              <a:t>selection</a:t>
            </a:r>
            <a:endParaRPr lang="es-MX" sz="1400" dirty="0"/>
          </a:p>
          <a:p>
            <a:r>
              <a:rPr lang="es-MX" sz="1400" dirty="0"/>
              <a:t>-   </a:t>
            </a:r>
            <a:r>
              <a:rPr lang="es-MX" sz="1400" dirty="0" err="1"/>
              <a:t>Spatial</a:t>
            </a:r>
            <a:r>
              <a:rPr lang="es-MX" sz="1400" dirty="0"/>
              <a:t> </a:t>
            </a:r>
            <a:r>
              <a:rPr lang="es-MX" sz="1400" dirty="0" err="1"/>
              <a:t>resolution</a:t>
            </a:r>
            <a:r>
              <a:rPr lang="es-MX" sz="1400" dirty="0"/>
              <a:t> </a:t>
            </a:r>
            <a:r>
              <a:rPr lang="es-MX" sz="1400" dirty="0" err="1"/>
              <a:t>of</a:t>
            </a:r>
            <a:r>
              <a:rPr lang="es-MX" sz="1400" dirty="0"/>
              <a:t> </a:t>
            </a:r>
            <a:r>
              <a:rPr lang="es-MX" sz="1400" dirty="0" err="1"/>
              <a:t>the</a:t>
            </a:r>
            <a:r>
              <a:rPr lang="es-MX" sz="1400" dirty="0"/>
              <a:t> cube </a:t>
            </a:r>
            <a:r>
              <a:rPr lang="es-MX" sz="1400" dirty="0" err="1"/>
              <a:t>to</a:t>
            </a:r>
            <a:r>
              <a:rPr lang="es-MX" sz="1400" dirty="0"/>
              <a:t> </a:t>
            </a:r>
            <a:r>
              <a:rPr lang="es-MX" sz="1400" dirty="0" err="1"/>
              <a:t>generate</a:t>
            </a:r>
            <a:endParaRPr lang="es-CO" sz="1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26E9581-CAD7-4000-9269-EBEC0CFFEA8F}"/>
              </a:ext>
            </a:extLst>
          </p:cNvPr>
          <p:cNvSpPr txBox="1"/>
          <p:nvPr/>
        </p:nvSpPr>
        <p:spPr>
          <a:xfrm>
            <a:off x="7507574" y="5157905"/>
            <a:ext cx="172790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133" dirty="0"/>
              <a:t>Base de datos</a:t>
            </a:r>
            <a:endParaRPr lang="es-CO" sz="2133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F13A7A5-C542-48E9-9192-E2CCE2B81490}"/>
              </a:ext>
            </a:extLst>
          </p:cNvPr>
          <p:cNvSpPr/>
          <p:nvPr/>
        </p:nvSpPr>
        <p:spPr>
          <a:xfrm>
            <a:off x="9619356" y="394771"/>
            <a:ext cx="2423840" cy="763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err="1">
                <a:solidFill>
                  <a:schemeClr val="tx1"/>
                </a:solidFill>
              </a:rPr>
              <a:t>user</a:t>
            </a:r>
            <a:endParaRPr lang="es-CO" sz="2400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6DBD2B-23CA-41AD-B555-7BC3870F318C}"/>
              </a:ext>
            </a:extLst>
          </p:cNvPr>
          <p:cNvSpPr txBox="1"/>
          <p:nvPr/>
        </p:nvSpPr>
        <p:spPr>
          <a:xfrm>
            <a:off x="3077621" y="2401903"/>
            <a:ext cx="964291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E08857-87FF-419E-9DD3-5CE3BEEEE222}"/>
              </a:ext>
            </a:extLst>
          </p:cNvPr>
          <p:cNvSpPr txBox="1"/>
          <p:nvPr/>
        </p:nvSpPr>
        <p:spPr>
          <a:xfrm>
            <a:off x="7155439" y="6174192"/>
            <a:ext cx="413382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67" dirty="0" err="1"/>
              <a:t>Robust</a:t>
            </a:r>
            <a:r>
              <a:rPr lang="es-MX" sz="1867" dirty="0"/>
              <a:t> </a:t>
            </a:r>
            <a:r>
              <a:rPr lang="es-MX" sz="1867" dirty="0" err="1"/>
              <a:t>functional</a:t>
            </a:r>
            <a:r>
              <a:rPr lang="es-MX" sz="1867" dirty="0"/>
              <a:t> data </a:t>
            </a:r>
            <a:r>
              <a:rPr lang="es-MX" sz="1867" dirty="0" err="1"/>
              <a:t>analysis</a:t>
            </a:r>
            <a:r>
              <a:rPr lang="es-MX" sz="1867" dirty="0"/>
              <a:t> </a:t>
            </a:r>
            <a:r>
              <a:rPr lang="es-MX" sz="1867" dirty="0" err="1"/>
              <a:t>purposes</a:t>
            </a:r>
            <a:endParaRPr lang="es-CO" sz="1867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4751271-DBB9-4E65-9F8F-855D5550E7C8}"/>
              </a:ext>
            </a:extLst>
          </p:cNvPr>
          <p:cNvSpPr/>
          <p:nvPr/>
        </p:nvSpPr>
        <p:spPr>
          <a:xfrm>
            <a:off x="167333" y="2173273"/>
            <a:ext cx="1138016" cy="1496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333" dirty="0"/>
              <a:t>WRF</a:t>
            </a:r>
            <a:endParaRPr lang="es-CO" sz="1333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FDB88F3-48D3-4B02-A010-A0710F6B03DC}"/>
              </a:ext>
            </a:extLst>
          </p:cNvPr>
          <p:cNvSpPr/>
          <p:nvPr/>
        </p:nvSpPr>
        <p:spPr>
          <a:xfrm>
            <a:off x="1437101" y="2199947"/>
            <a:ext cx="1138016" cy="1496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333" dirty="0"/>
              <a:t>WRFDA</a:t>
            </a:r>
          </a:p>
          <a:p>
            <a:pPr algn="ctr"/>
            <a:r>
              <a:rPr lang="es-MX" sz="1333" dirty="0"/>
              <a:t>3DVar</a:t>
            </a:r>
            <a:endParaRPr lang="es-CO" sz="1333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3CD8D83-CEB5-4F5B-A8EE-AFD0558A52CC}"/>
              </a:ext>
            </a:extLst>
          </p:cNvPr>
          <p:cNvSpPr/>
          <p:nvPr/>
        </p:nvSpPr>
        <p:spPr>
          <a:xfrm>
            <a:off x="9597535" y="4547759"/>
            <a:ext cx="2423840" cy="763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err="1">
                <a:solidFill>
                  <a:schemeClr val="tx1"/>
                </a:solidFill>
              </a:rPr>
              <a:t>user</a:t>
            </a:r>
            <a:endParaRPr lang="es-CO" sz="2400" dirty="0">
              <a:solidFill>
                <a:schemeClr val="tx1"/>
              </a:solidFill>
            </a:endParaRP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17F8505-B881-46DA-8C1A-EF47F2DEC52C}"/>
              </a:ext>
            </a:extLst>
          </p:cNvPr>
          <p:cNvCxnSpPr>
            <a:cxnSpLocks/>
          </p:cNvCxnSpPr>
          <p:nvPr/>
        </p:nvCxnSpPr>
        <p:spPr>
          <a:xfrm flipH="1">
            <a:off x="7563311" y="753617"/>
            <a:ext cx="2152896" cy="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8865E84-1589-43C1-9222-F1FBF00F7944}"/>
              </a:ext>
            </a:extLst>
          </p:cNvPr>
          <p:cNvSpPr/>
          <p:nvPr/>
        </p:nvSpPr>
        <p:spPr>
          <a:xfrm>
            <a:off x="248602" y="1674722"/>
            <a:ext cx="2326516" cy="353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333" dirty="0" err="1"/>
              <a:t>Model</a:t>
            </a:r>
            <a:endParaRPr lang="es-CO" sz="1333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83698DD4-9016-4726-9599-5B9F7DCC9733}"/>
              </a:ext>
            </a:extLst>
          </p:cNvPr>
          <p:cNvSpPr/>
          <p:nvPr/>
        </p:nvSpPr>
        <p:spPr>
          <a:xfrm>
            <a:off x="2827018" y="1679743"/>
            <a:ext cx="9161412" cy="353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333" dirty="0" err="1"/>
              <a:t>Observations</a:t>
            </a:r>
            <a:endParaRPr lang="es-CO" sz="1333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4E5232E-CED3-4623-8BE2-B022471ED25C}"/>
              </a:ext>
            </a:extLst>
          </p:cNvPr>
          <p:cNvSpPr txBox="1"/>
          <p:nvPr/>
        </p:nvSpPr>
        <p:spPr>
          <a:xfrm>
            <a:off x="4423118" y="2401903"/>
            <a:ext cx="865321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EA25E00-F4DA-4D02-8102-189205ACDD98}"/>
              </a:ext>
            </a:extLst>
          </p:cNvPr>
          <p:cNvSpPr txBox="1"/>
          <p:nvPr/>
        </p:nvSpPr>
        <p:spPr>
          <a:xfrm>
            <a:off x="5848697" y="2390193"/>
            <a:ext cx="984484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DB9C6DF-8057-4488-AFD4-7AAFA97EC100}"/>
              </a:ext>
            </a:extLst>
          </p:cNvPr>
          <p:cNvSpPr txBox="1"/>
          <p:nvPr/>
        </p:nvSpPr>
        <p:spPr>
          <a:xfrm>
            <a:off x="7348708" y="2390193"/>
            <a:ext cx="970617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75B9A7D-9A62-4DD0-87A4-1C21FAAD98B9}"/>
              </a:ext>
            </a:extLst>
          </p:cNvPr>
          <p:cNvSpPr txBox="1"/>
          <p:nvPr/>
        </p:nvSpPr>
        <p:spPr>
          <a:xfrm>
            <a:off x="8970313" y="2401903"/>
            <a:ext cx="907036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35C1D59-A1B2-4C14-B07F-1ED72A59CE37}"/>
              </a:ext>
            </a:extLst>
          </p:cNvPr>
          <p:cNvSpPr txBox="1"/>
          <p:nvPr/>
        </p:nvSpPr>
        <p:spPr>
          <a:xfrm>
            <a:off x="10575851" y="2404371"/>
            <a:ext cx="920973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9C7B5D06-E658-4BAF-AB80-819A89ABECA7}"/>
              </a:ext>
            </a:extLst>
          </p:cNvPr>
          <p:cNvSpPr/>
          <p:nvPr/>
        </p:nvSpPr>
        <p:spPr>
          <a:xfrm>
            <a:off x="5131276" y="6151741"/>
            <a:ext cx="448563" cy="260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67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88C02692-A4CC-4181-834F-3E1389672B07}"/>
              </a:ext>
            </a:extLst>
          </p:cNvPr>
          <p:cNvSpPr/>
          <p:nvPr/>
        </p:nvSpPr>
        <p:spPr>
          <a:xfrm>
            <a:off x="5133777" y="6477121"/>
            <a:ext cx="448563" cy="2605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67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7831F066-99F0-4645-A0A8-E77EFDBD018E}"/>
              </a:ext>
            </a:extLst>
          </p:cNvPr>
          <p:cNvSpPr txBox="1"/>
          <p:nvPr/>
        </p:nvSpPr>
        <p:spPr>
          <a:xfrm>
            <a:off x="5523090" y="6099848"/>
            <a:ext cx="81144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33" dirty="0"/>
              <a:t>Back </a:t>
            </a:r>
            <a:r>
              <a:rPr lang="es-MX" sz="1333" dirty="0" err="1"/>
              <a:t>end</a:t>
            </a:r>
            <a:endParaRPr lang="es-CO" sz="1333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2F1BA78-EEBF-4EBB-996B-01AF078C0060}"/>
              </a:ext>
            </a:extLst>
          </p:cNvPr>
          <p:cNvSpPr txBox="1"/>
          <p:nvPr/>
        </p:nvSpPr>
        <p:spPr>
          <a:xfrm>
            <a:off x="5537307" y="6386208"/>
            <a:ext cx="8583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33" dirty="0"/>
              <a:t>Front </a:t>
            </a:r>
            <a:r>
              <a:rPr lang="es-MX" sz="1333" dirty="0" err="1"/>
              <a:t>end</a:t>
            </a:r>
            <a:endParaRPr lang="es-CO" sz="1333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AA80B2A0-2512-4C3C-9389-8DEFE33D22BB}"/>
              </a:ext>
            </a:extLst>
          </p:cNvPr>
          <p:cNvSpPr txBox="1"/>
          <p:nvPr/>
        </p:nvSpPr>
        <p:spPr>
          <a:xfrm>
            <a:off x="926818" y="4228504"/>
            <a:ext cx="202606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67" dirty="0" err="1"/>
              <a:t>Export</a:t>
            </a:r>
            <a:r>
              <a:rPr lang="es-MX" sz="1467" dirty="0"/>
              <a:t> </a:t>
            </a:r>
            <a:r>
              <a:rPr lang="es-MX" sz="1467" dirty="0" err="1"/>
              <a:t>different</a:t>
            </a:r>
            <a:r>
              <a:rPr lang="es-MX" sz="1467" dirty="0"/>
              <a:t> </a:t>
            </a:r>
            <a:r>
              <a:rPr lang="es-MX" sz="1467" dirty="0" err="1"/>
              <a:t>formats</a:t>
            </a:r>
            <a:endParaRPr lang="es-CO" sz="1467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78D456FE-5970-4F81-AD5F-442C2D2975C1}"/>
              </a:ext>
            </a:extLst>
          </p:cNvPr>
          <p:cNvSpPr/>
          <p:nvPr/>
        </p:nvSpPr>
        <p:spPr>
          <a:xfrm>
            <a:off x="3728484" y="753617"/>
            <a:ext cx="422589" cy="2107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41" name="Flecha: a la derecha 40">
            <a:extLst>
              <a:ext uri="{FF2B5EF4-FFF2-40B4-BE49-F238E27FC236}">
                <a16:creationId xmlns:a16="http://schemas.microsoft.com/office/drawing/2014/main" id="{43DEAD32-E61D-4DE9-A366-0DBD5877E857}"/>
              </a:ext>
            </a:extLst>
          </p:cNvPr>
          <p:cNvSpPr/>
          <p:nvPr/>
        </p:nvSpPr>
        <p:spPr>
          <a:xfrm rot="5400000">
            <a:off x="2250946" y="5908675"/>
            <a:ext cx="422589" cy="2107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6B99EB36-5C42-46BD-A75F-AD274474CB63}"/>
              </a:ext>
            </a:extLst>
          </p:cNvPr>
          <p:cNvSpPr/>
          <p:nvPr/>
        </p:nvSpPr>
        <p:spPr>
          <a:xfrm rot="5400000">
            <a:off x="9372063" y="5913078"/>
            <a:ext cx="422589" cy="2107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E322A7B-D95C-4021-B47D-EC57287C6B59}"/>
              </a:ext>
            </a:extLst>
          </p:cNvPr>
          <p:cNvSpPr txBox="1"/>
          <p:nvPr/>
        </p:nvSpPr>
        <p:spPr>
          <a:xfrm>
            <a:off x="5694582" y="3393679"/>
            <a:ext cx="1236252" cy="21544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F651844-07C4-423D-8CC2-FD7C0DCC9EA4}"/>
              </a:ext>
            </a:extLst>
          </p:cNvPr>
          <p:cNvSpPr txBox="1"/>
          <p:nvPr/>
        </p:nvSpPr>
        <p:spPr>
          <a:xfrm>
            <a:off x="4550408" y="3261631"/>
            <a:ext cx="741609" cy="33855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FE9E88FC-A5DB-42D7-A3C9-23DCE6E608DC}"/>
              </a:ext>
            </a:extLst>
          </p:cNvPr>
          <p:cNvSpPr txBox="1"/>
          <p:nvPr/>
        </p:nvSpPr>
        <p:spPr>
          <a:xfrm>
            <a:off x="3172174" y="3294762"/>
            <a:ext cx="741609" cy="33855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32613DE-DD2C-4B01-B024-8295EAD3358A}"/>
              </a:ext>
            </a:extLst>
          </p:cNvPr>
          <p:cNvSpPr txBox="1"/>
          <p:nvPr/>
        </p:nvSpPr>
        <p:spPr>
          <a:xfrm>
            <a:off x="7479865" y="3322471"/>
            <a:ext cx="741609" cy="33855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41E8D5D-635D-4998-B4B8-F9D307358506}"/>
              </a:ext>
            </a:extLst>
          </p:cNvPr>
          <p:cNvSpPr txBox="1"/>
          <p:nvPr/>
        </p:nvSpPr>
        <p:spPr>
          <a:xfrm>
            <a:off x="9076336" y="3313607"/>
            <a:ext cx="741609" cy="33855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0943394-BBC2-4FE0-8E58-C89CC9460B5B}"/>
              </a:ext>
            </a:extLst>
          </p:cNvPr>
          <p:cNvSpPr txBox="1"/>
          <p:nvPr/>
        </p:nvSpPr>
        <p:spPr>
          <a:xfrm>
            <a:off x="10641180" y="3269306"/>
            <a:ext cx="741609" cy="33855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3949128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n 7"/>
          <p:cNvPicPr/>
          <p:nvPr/>
        </p:nvPicPr>
        <p:blipFill>
          <a:blip r:embed="rId2"/>
          <a:stretch/>
        </p:blipFill>
        <p:spPr>
          <a:xfrm>
            <a:off x="815311" y="277121"/>
            <a:ext cx="2292161" cy="2475868"/>
          </a:xfrm>
          <a:prstGeom prst="rect">
            <a:avLst/>
          </a:prstGeom>
          <a:ln>
            <a:noFill/>
          </a:ln>
        </p:spPr>
      </p:pic>
      <p:pic>
        <p:nvPicPr>
          <p:cNvPr id="338" name="Imagen 9"/>
          <p:cNvPicPr/>
          <p:nvPr/>
        </p:nvPicPr>
        <p:blipFill>
          <a:blip r:embed="rId3"/>
          <a:stretch/>
        </p:blipFill>
        <p:spPr>
          <a:xfrm>
            <a:off x="4806031" y="277191"/>
            <a:ext cx="2386042" cy="2678358"/>
          </a:xfrm>
          <a:prstGeom prst="rect">
            <a:avLst/>
          </a:prstGeom>
          <a:ln>
            <a:noFill/>
          </a:ln>
        </p:spPr>
      </p:pic>
      <p:grpSp>
        <p:nvGrpSpPr>
          <p:cNvPr id="339" name="Group 2"/>
          <p:cNvGrpSpPr/>
          <p:nvPr/>
        </p:nvGrpSpPr>
        <p:grpSpPr>
          <a:xfrm>
            <a:off x="8766031" y="225287"/>
            <a:ext cx="2379047" cy="2635222"/>
            <a:chOff x="6385680" y="1323000"/>
            <a:chExt cx="2326320" cy="2661120"/>
          </a:xfrm>
        </p:grpSpPr>
        <p:pic>
          <p:nvPicPr>
            <p:cNvPr id="340" name="Imagen 10"/>
            <p:cNvPicPr/>
            <p:nvPr/>
          </p:nvPicPr>
          <p:blipFill>
            <a:blip r:embed="rId4"/>
            <a:srcRect r="1491" b="-266"/>
            <a:stretch/>
          </p:blipFill>
          <p:spPr>
            <a:xfrm>
              <a:off x="6385680" y="1323000"/>
              <a:ext cx="2326320" cy="2661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1" name="CustomShape 3"/>
            <p:cNvSpPr/>
            <p:nvPr/>
          </p:nvSpPr>
          <p:spPr>
            <a:xfrm>
              <a:off x="7575120" y="2680560"/>
              <a:ext cx="45000" cy="45000"/>
            </a:xfrm>
            <a:prstGeom prst="ellipse">
              <a:avLst/>
            </a:prstGeom>
            <a:ln w="9360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" name="CustomShape 4"/>
            <p:cNvSpPr/>
            <p:nvPr/>
          </p:nvSpPr>
          <p:spPr>
            <a:xfrm>
              <a:off x="7503480" y="2109240"/>
              <a:ext cx="45000" cy="45000"/>
            </a:xfrm>
            <a:prstGeom prst="ellipse">
              <a:avLst/>
            </a:prstGeom>
            <a:ln w="9360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" name="CustomShape 5"/>
            <p:cNvSpPr/>
            <p:nvPr/>
          </p:nvSpPr>
          <p:spPr>
            <a:xfrm>
              <a:off x="7921080" y="1966320"/>
              <a:ext cx="45000" cy="45000"/>
            </a:xfrm>
            <a:prstGeom prst="ellipse">
              <a:avLst/>
            </a:prstGeom>
            <a:ln w="9360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4" name="CustomShape 6"/>
            <p:cNvSpPr/>
            <p:nvPr/>
          </p:nvSpPr>
          <p:spPr>
            <a:xfrm>
              <a:off x="7660800" y="2372760"/>
              <a:ext cx="45000" cy="45000"/>
            </a:xfrm>
            <a:prstGeom prst="ellipse">
              <a:avLst/>
            </a:prstGeom>
            <a:ln w="9360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5" name="CustomShape 7"/>
          <p:cNvSpPr/>
          <p:nvPr/>
        </p:nvSpPr>
        <p:spPr>
          <a:xfrm>
            <a:off x="11296800" y="6217440"/>
            <a:ext cx="730560" cy="5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 anchor="ctr">
            <a:noAutofit/>
          </a:bodyPr>
          <a:lstStyle/>
          <a:p>
            <a:pPr algn="r">
              <a:lnSpc>
                <a:spcPct val="100000"/>
              </a:lnSpc>
            </a:pPr>
            <a:fld id="{80828204-F425-4081-9C14-33E5E038DA99}" type="slidenum">
              <a:rPr lang="es-CO" sz="1333" spc="-1">
                <a:solidFill>
                  <a:srgbClr val="595959"/>
                </a:solidFill>
                <a:latin typeface="Arial"/>
                <a:ea typeface="Arial"/>
              </a:rPr>
              <a:t>12</a:t>
            </a:fld>
            <a:endParaRPr lang="es-CO" sz="1333" spc="-1">
              <a:latin typeface="Arial"/>
            </a:endParaRPr>
          </a:p>
        </p:txBody>
      </p:sp>
      <p:pic>
        <p:nvPicPr>
          <p:cNvPr id="12" name="Imagen 5">
            <a:extLst>
              <a:ext uri="{FF2B5EF4-FFF2-40B4-BE49-F238E27FC236}">
                <a16:creationId xmlns:a16="http://schemas.microsoft.com/office/drawing/2014/main" id="{35FF6564-470F-4C44-AF8B-5E038F78848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544385" y="3634340"/>
            <a:ext cx="2867969" cy="1880876"/>
          </a:xfrm>
          <a:prstGeom prst="rect">
            <a:avLst/>
          </a:prstGeom>
          <a:ln>
            <a:noFill/>
          </a:ln>
        </p:spPr>
      </p:pic>
      <p:pic>
        <p:nvPicPr>
          <p:cNvPr id="13" name="Imagen 4">
            <a:extLst>
              <a:ext uri="{FF2B5EF4-FFF2-40B4-BE49-F238E27FC236}">
                <a16:creationId xmlns:a16="http://schemas.microsoft.com/office/drawing/2014/main" id="{382A2B9F-525B-4962-9F3C-C5320B864070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30199" y="3593332"/>
            <a:ext cx="2928450" cy="1921884"/>
          </a:xfrm>
          <a:prstGeom prst="rect">
            <a:avLst/>
          </a:prstGeom>
          <a:ln>
            <a:noFill/>
          </a:ln>
        </p:spPr>
      </p:pic>
      <p:grpSp>
        <p:nvGrpSpPr>
          <p:cNvPr id="14" name="Group 1">
            <a:extLst>
              <a:ext uri="{FF2B5EF4-FFF2-40B4-BE49-F238E27FC236}">
                <a16:creationId xmlns:a16="http://schemas.microsoft.com/office/drawing/2014/main" id="{5AE57701-1006-4C4F-B4AC-11FA54BCCE04}"/>
              </a:ext>
            </a:extLst>
          </p:cNvPr>
          <p:cNvGrpSpPr/>
          <p:nvPr/>
        </p:nvGrpSpPr>
        <p:grpSpPr>
          <a:xfrm>
            <a:off x="5810817" y="4192356"/>
            <a:ext cx="5817454" cy="1618935"/>
            <a:chOff x="1004040" y="1522080"/>
            <a:chExt cx="7572960" cy="2656440"/>
          </a:xfrm>
        </p:grpSpPr>
        <p:pic>
          <p:nvPicPr>
            <p:cNvPr id="15" name="Imagen 11">
              <a:extLst>
                <a:ext uri="{FF2B5EF4-FFF2-40B4-BE49-F238E27FC236}">
                  <a16:creationId xmlns:a16="http://schemas.microsoft.com/office/drawing/2014/main" id="{A1775D71-CF0A-4ADB-A152-8B40E875FF95}"/>
                </a:ext>
              </a:extLst>
            </p:cNvPr>
            <p:cNvPicPr/>
            <p:nvPr/>
          </p:nvPicPr>
          <p:blipFill>
            <a:blip r:embed="rId7"/>
            <a:srcRect t="4337"/>
            <a:stretch/>
          </p:blipFill>
          <p:spPr>
            <a:xfrm>
              <a:off x="3580920" y="1522080"/>
              <a:ext cx="2337480" cy="2559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Imagen 5">
              <a:extLst>
                <a:ext uri="{FF2B5EF4-FFF2-40B4-BE49-F238E27FC236}">
                  <a16:creationId xmlns:a16="http://schemas.microsoft.com/office/drawing/2014/main" id="{2DBCA00D-2BA5-4317-91FD-1E9D93B2F2EB}"/>
                </a:ext>
              </a:extLst>
            </p:cNvPr>
            <p:cNvPicPr/>
            <p:nvPr/>
          </p:nvPicPr>
          <p:blipFill>
            <a:blip r:embed="rId8"/>
            <a:srcRect l="10895" t="9924" r="7019" b="246"/>
            <a:stretch/>
          </p:blipFill>
          <p:spPr>
            <a:xfrm>
              <a:off x="1004040" y="1522080"/>
              <a:ext cx="2443680" cy="2656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2620EDD1-3A0D-47B2-B82A-387AEBE18339}"/>
                </a:ext>
              </a:extLst>
            </p:cNvPr>
            <p:cNvPicPr/>
            <p:nvPr/>
          </p:nvPicPr>
          <p:blipFill>
            <a:blip r:embed="rId9"/>
            <a:stretch/>
          </p:blipFill>
          <p:spPr>
            <a:xfrm>
              <a:off x="6051960" y="1915560"/>
              <a:ext cx="2525040" cy="17726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AA5A6C1F-7026-4017-8526-61EDCA15347E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2117584" y="5874170"/>
            <a:ext cx="1679833" cy="713175"/>
          </a:xfrm>
          <a:prstGeom prst="rect">
            <a:avLst/>
          </a:prstGeom>
          <a:ln>
            <a:noFill/>
          </a:ln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D01FE431-70C6-4AC9-8E9D-015376C90F8E}"/>
              </a:ext>
            </a:extLst>
          </p:cNvPr>
          <p:cNvSpPr txBox="1">
            <a:spLocks/>
          </p:cNvSpPr>
          <p:nvPr/>
        </p:nvSpPr>
        <p:spPr>
          <a:xfrm>
            <a:off x="5616400" y="3047200"/>
            <a:ext cx="113608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 err="1"/>
              <a:t>Each</a:t>
            </a:r>
            <a:r>
              <a:rPr lang="es-MX" sz="2000" dirty="0"/>
              <a:t> </a:t>
            </a:r>
            <a:r>
              <a:rPr lang="es-MX" sz="2000" dirty="0" err="1"/>
              <a:t>observation</a:t>
            </a:r>
            <a:r>
              <a:rPr lang="es-MX" sz="2000" dirty="0"/>
              <a:t> has </a:t>
            </a:r>
            <a:r>
              <a:rPr lang="es-MX" sz="2000" dirty="0" err="1"/>
              <a:t>its</a:t>
            </a:r>
            <a:endParaRPr lang="es-MX" sz="2000" dirty="0"/>
          </a:p>
          <a:p>
            <a:r>
              <a:rPr lang="es-MX" sz="2000" dirty="0"/>
              <a:t> </a:t>
            </a:r>
            <a:r>
              <a:rPr lang="es-MX" sz="2000" dirty="0" err="1"/>
              <a:t>own</a:t>
            </a:r>
            <a:r>
              <a:rPr lang="es-MX" sz="2000" dirty="0"/>
              <a:t> </a:t>
            </a:r>
            <a:r>
              <a:rPr lang="es-MX" sz="2000" dirty="0" err="1"/>
              <a:t>characteristics</a:t>
            </a:r>
            <a:r>
              <a:rPr lang="es-MX" sz="2000" dirty="0"/>
              <a:t> and </a:t>
            </a:r>
            <a:r>
              <a:rPr lang="es-MX" sz="2000" dirty="0" err="1"/>
              <a:t>was</a:t>
            </a:r>
            <a:r>
              <a:rPr lang="es-MX" sz="2000" dirty="0"/>
              <a:t> </a:t>
            </a:r>
            <a:r>
              <a:rPr lang="es-MX" sz="2000" dirty="0" err="1"/>
              <a:t>neccesary</a:t>
            </a:r>
            <a:r>
              <a:rPr lang="es-MX" sz="2000" dirty="0"/>
              <a:t> </a:t>
            </a:r>
            <a:r>
              <a:rPr lang="es-MX" sz="2000" dirty="0" err="1"/>
              <a:t>to</a:t>
            </a:r>
            <a:r>
              <a:rPr lang="es-MX" sz="2000" dirty="0"/>
              <a:t> </a:t>
            </a:r>
            <a:r>
              <a:rPr lang="es-MX" sz="2000" dirty="0" err="1"/>
              <a:t>develop</a:t>
            </a:r>
            <a:r>
              <a:rPr lang="es-MX" sz="2000" dirty="0"/>
              <a:t> a pipeline </a:t>
            </a:r>
            <a:endParaRPr lang="es-CO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96E3A-BDA7-409C-9D55-384B3C5A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33" y="426195"/>
            <a:ext cx="11360800" cy="763600"/>
          </a:xfrm>
        </p:spPr>
        <p:txBody>
          <a:bodyPr/>
          <a:lstStyle/>
          <a:p>
            <a:r>
              <a:rPr lang="es-MX" dirty="0" err="1"/>
              <a:t>Hipercube</a:t>
            </a:r>
            <a:r>
              <a:rPr lang="es-MX" dirty="0"/>
              <a:t> </a:t>
            </a:r>
            <a:r>
              <a:rPr lang="es-MX" dirty="0" err="1"/>
              <a:t>matrix</a:t>
            </a:r>
            <a:r>
              <a:rPr lang="es-MX" dirty="0"/>
              <a:t> </a:t>
            </a:r>
            <a:endParaRPr lang="es-CO" dirty="0"/>
          </a:p>
        </p:txBody>
      </p:sp>
      <p:pic>
        <p:nvPicPr>
          <p:cNvPr id="9" name="Imagen 6">
            <a:extLst>
              <a:ext uri="{FF2B5EF4-FFF2-40B4-BE49-F238E27FC236}">
                <a16:creationId xmlns:a16="http://schemas.microsoft.com/office/drawing/2014/main" id="{3DBEC7B3-3F52-4567-BAE6-EDE3B40A2E6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82007" y="1376977"/>
            <a:ext cx="4445999" cy="1190157"/>
          </a:xfrm>
          <a:prstGeom prst="rect">
            <a:avLst/>
          </a:prstGeom>
          <a:ln>
            <a:noFill/>
          </a:ln>
        </p:spPr>
      </p:pic>
      <p:pic>
        <p:nvPicPr>
          <p:cNvPr id="10" name="Imagen 5">
            <a:extLst>
              <a:ext uri="{FF2B5EF4-FFF2-40B4-BE49-F238E27FC236}">
                <a16:creationId xmlns:a16="http://schemas.microsoft.com/office/drawing/2014/main" id="{36EFAF0C-0A35-4346-8223-052D6AD685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745938" y="1376977"/>
            <a:ext cx="5054037" cy="4188215"/>
          </a:xfrm>
          <a:prstGeom prst="rect">
            <a:avLst/>
          </a:prstGeom>
          <a:ln>
            <a:noFill/>
          </a:ln>
        </p:spPr>
      </p:pic>
      <p:sp>
        <p:nvSpPr>
          <p:cNvPr id="12" name="CustomShape 3">
            <a:extLst>
              <a:ext uri="{FF2B5EF4-FFF2-40B4-BE49-F238E27FC236}">
                <a16:creationId xmlns:a16="http://schemas.microsoft.com/office/drawing/2014/main" id="{C45A5BA0-8457-4043-BB44-6D190633462C}"/>
              </a:ext>
            </a:extLst>
          </p:cNvPr>
          <p:cNvSpPr/>
          <p:nvPr/>
        </p:nvSpPr>
        <p:spPr>
          <a:xfrm>
            <a:off x="1137991" y="5819807"/>
            <a:ext cx="6287760" cy="5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s-CO" sz="1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Domain</a:t>
            </a:r>
            <a:r>
              <a:rPr lang="es-CO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 </a:t>
            </a:r>
            <a:r>
              <a:rPr lang="es-CO" sz="1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configuration</a:t>
            </a:r>
            <a:r>
              <a:rPr lang="es-CO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 and WRF </a:t>
            </a:r>
            <a:r>
              <a:rPr lang="es-CO" sz="1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parametrizations</a:t>
            </a:r>
            <a:endParaRPr lang="es-CO" sz="1600" b="0" strike="noStrike" spc="-1" dirty="0">
              <a:latin typeface="Arial"/>
            </a:endParaRPr>
          </a:p>
          <a:p>
            <a:pPr>
              <a:lnSpc>
                <a:spcPct val="114000"/>
              </a:lnSpc>
            </a:pPr>
            <a:endParaRPr lang="es-CO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s-CO" sz="1600" b="0" strike="noStrike" spc="-1" dirty="0">
              <a:latin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5C45698-8B87-4007-9F72-ED997D123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493" y="2773085"/>
            <a:ext cx="3066531" cy="243625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E6E39DA-01F9-4BA4-8534-A1FD646FC5AD}"/>
              </a:ext>
            </a:extLst>
          </p:cNvPr>
          <p:cNvSpPr txBox="1"/>
          <p:nvPr/>
        </p:nvSpPr>
        <p:spPr>
          <a:xfrm>
            <a:off x="3050661" y="5120076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Latitude</a:t>
            </a:r>
            <a:endParaRPr lang="es-CO" sz="11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E260299-59EA-401F-A22A-D8F0544E0E64}"/>
              </a:ext>
            </a:extLst>
          </p:cNvPr>
          <p:cNvSpPr txBox="1"/>
          <p:nvPr/>
        </p:nvSpPr>
        <p:spPr>
          <a:xfrm rot="18900101">
            <a:off x="4469174" y="4802644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Longitude</a:t>
            </a:r>
            <a:endParaRPr lang="es-CO" sz="11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CA88525-24C7-476B-886C-F85CDF8F17B7}"/>
              </a:ext>
            </a:extLst>
          </p:cNvPr>
          <p:cNvSpPr txBox="1"/>
          <p:nvPr/>
        </p:nvSpPr>
        <p:spPr>
          <a:xfrm rot="16200000">
            <a:off x="1834677" y="4140543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Leveles</a:t>
            </a:r>
            <a:endParaRPr lang="es-CO" sz="11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9DADBD69-A718-4A7A-9FCF-76A5101622BA}"/>
              </a:ext>
            </a:extLst>
          </p:cNvPr>
          <p:cNvCxnSpPr>
            <a:cxnSpLocks/>
          </p:cNvCxnSpPr>
          <p:nvPr/>
        </p:nvCxnSpPr>
        <p:spPr>
          <a:xfrm>
            <a:off x="730733" y="2093843"/>
            <a:ext cx="751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>
            <a:extLst>
              <a:ext uri="{FF2B5EF4-FFF2-40B4-BE49-F238E27FC236}">
                <a16:creationId xmlns:a16="http://schemas.microsoft.com/office/drawing/2014/main" id="{E930BA5D-2C2D-4AA3-AEA5-7C2DE92E8E2E}"/>
              </a:ext>
            </a:extLst>
          </p:cNvPr>
          <p:cNvSpPr/>
          <p:nvPr/>
        </p:nvSpPr>
        <p:spPr>
          <a:xfrm>
            <a:off x="3679407" y="4876800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787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96E3A-BDA7-409C-9D55-384B3C5A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33" y="426195"/>
            <a:ext cx="11360800" cy="763600"/>
          </a:xfrm>
        </p:spPr>
        <p:txBody>
          <a:bodyPr/>
          <a:lstStyle/>
          <a:p>
            <a:r>
              <a:rPr lang="es-MX" dirty="0" err="1"/>
              <a:t>Hipercube</a:t>
            </a:r>
            <a:r>
              <a:rPr lang="es-MX" dirty="0"/>
              <a:t> </a:t>
            </a:r>
            <a:r>
              <a:rPr lang="es-MX" dirty="0" err="1"/>
              <a:t>matrix</a:t>
            </a:r>
            <a:r>
              <a:rPr lang="es-MX" dirty="0"/>
              <a:t>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D96399-8FC2-46D4-86D6-5B0DBCE6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7" y="2159547"/>
            <a:ext cx="3066531" cy="24362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CC221ED-0441-4360-8517-4EE6231A2545}"/>
              </a:ext>
            </a:extLst>
          </p:cNvPr>
          <p:cNvSpPr txBox="1"/>
          <p:nvPr/>
        </p:nvSpPr>
        <p:spPr>
          <a:xfrm>
            <a:off x="1339395" y="4506538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Latitude</a:t>
            </a:r>
            <a:endParaRPr lang="es-CO" sz="11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47358D-052C-4B18-BC0C-022A32CC661F}"/>
              </a:ext>
            </a:extLst>
          </p:cNvPr>
          <p:cNvSpPr txBox="1"/>
          <p:nvPr/>
        </p:nvSpPr>
        <p:spPr>
          <a:xfrm rot="18900101">
            <a:off x="2757908" y="4189106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Longitude</a:t>
            </a:r>
            <a:endParaRPr lang="es-CO" sz="11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608E2A-A005-45CC-9144-F89002D7BAE7}"/>
              </a:ext>
            </a:extLst>
          </p:cNvPr>
          <p:cNvSpPr txBox="1"/>
          <p:nvPr/>
        </p:nvSpPr>
        <p:spPr>
          <a:xfrm rot="16200000">
            <a:off x="123411" y="3527005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Leveles</a:t>
            </a:r>
            <a:endParaRPr lang="es-CO" sz="11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529B976-628B-4C7D-A0B7-7A6C154D72C7}"/>
              </a:ext>
            </a:extLst>
          </p:cNvPr>
          <p:cNvCxnSpPr/>
          <p:nvPr/>
        </p:nvCxnSpPr>
        <p:spPr>
          <a:xfrm>
            <a:off x="2387773" y="5643387"/>
            <a:ext cx="8046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8C4B4ED-C63C-4BB5-8823-D893ACB4DF87}"/>
              </a:ext>
            </a:extLst>
          </p:cNvPr>
          <p:cNvSpPr txBox="1"/>
          <p:nvPr/>
        </p:nvSpPr>
        <p:spPr>
          <a:xfrm>
            <a:off x="6411133" y="5770437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time</a:t>
            </a:r>
            <a:endParaRPr lang="es-CO" sz="1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15146F-C17A-4CA5-AB58-05EFE488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56" y="2121608"/>
            <a:ext cx="3066531" cy="243625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AC31717-BCE4-4D48-9ABA-3397F2A1F211}"/>
              </a:ext>
            </a:extLst>
          </p:cNvPr>
          <p:cNvSpPr txBox="1"/>
          <p:nvPr/>
        </p:nvSpPr>
        <p:spPr>
          <a:xfrm>
            <a:off x="4699624" y="4468599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Latitude</a:t>
            </a:r>
            <a:endParaRPr lang="es-CO" sz="11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A2232FD-ADD5-4981-AD30-18AA97DEEB67}"/>
              </a:ext>
            </a:extLst>
          </p:cNvPr>
          <p:cNvSpPr txBox="1"/>
          <p:nvPr/>
        </p:nvSpPr>
        <p:spPr>
          <a:xfrm rot="18900101">
            <a:off x="6118137" y="4151167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Longitude</a:t>
            </a:r>
            <a:endParaRPr lang="es-CO" sz="11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4806A0-E25E-44BC-BB00-FCBA32D1F7F3}"/>
              </a:ext>
            </a:extLst>
          </p:cNvPr>
          <p:cNvSpPr txBox="1"/>
          <p:nvPr/>
        </p:nvSpPr>
        <p:spPr>
          <a:xfrm rot="16200000">
            <a:off x="3483640" y="348906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Leveles</a:t>
            </a:r>
            <a:endParaRPr lang="es-CO" sz="11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86483D0-641E-4961-9DC3-7C757339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595" y="2121608"/>
            <a:ext cx="3066531" cy="243625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BD0D45F-C6F0-4BC0-A2E6-061EA8B7723C}"/>
              </a:ext>
            </a:extLst>
          </p:cNvPr>
          <p:cNvSpPr txBox="1"/>
          <p:nvPr/>
        </p:nvSpPr>
        <p:spPr>
          <a:xfrm>
            <a:off x="9577763" y="4468599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Latitude</a:t>
            </a:r>
            <a:endParaRPr lang="es-CO" sz="11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D9F95DB-2067-4994-9697-97741E13F14C}"/>
              </a:ext>
            </a:extLst>
          </p:cNvPr>
          <p:cNvSpPr txBox="1"/>
          <p:nvPr/>
        </p:nvSpPr>
        <p:spPr>
          <a:xfrm rot="18900101">
            <a:off x="10996276" y="4151167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Longitude</a:t>
            </a:r>
            <a:endParaRPr lang="es-CO" sz="11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485EB11-2605-4F09-805C-5AF7CBDB09BC}"/>
              </a:ext>
            </a:extLst>
          </p:cNvPr>
          <p:cNvSpPr txBox="1"/>
          <p:nvPr/>
        </p:nvSpPr>
        <p:spPr>
          <a:xfrm rot="16200000">
            <a:off x="8361779" y="348906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Leveles</a:t>
            </a:r>
            <a:endParaRPr lang="es-CO" sz="11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68C168-A520-4DB4-8A12-91E59BB89544}"/>
              </a:ext>
            </a:extLst>
          </p:cNvPr>
          <p:cNvSpPr txBox="1"/>
          <p:nvPr/>
        </p:nvSpPr>
        <p:spPr>
          <a:xfrm>
            <a:off x="1941817" y="1504950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Time  1</a:t>
            </a:r>
            <a:endParaRPr lang="es-CO" sz="11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4DA267-9EDF-4D9F-9982-D296DD28E0CF}"/>
              </a:ext>
            </a:extLst>
          </p:cNvPr>
          <p:cNvSpPr txBox="1"/>
          <p:nvPr/>
        </p:nvSpPr>
        <p:spPr>
          <a:xfrm>
            <a:off x="5155469" y="1448041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Time  2</a:t>
            </a:r>
            <a:endParaRPr lang="es-CO" sz="11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A72C546-66E0-4691-96EA-137CD32B2BF7}"/>
              </a:ext>
            </a:extLst>
          </p:cNvPr>
          <p:cNvSpPr txBox="1"/>
          <p:nvPr/>
        </p:nvSpPr>
        <p:spPr>
          <a:xfrm>
            <a:off x="10154530" y="1441598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Time  73</a:t>
            </a:r>
            <a:endParaRPr lang="es-CO" sz="11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DCE58B0-12B6-45E8-B59D-5E0070403DFA}"/>
              </a:ext>
            </a:extLst>
          </p:cNvPr>
          <p:cNvSpPr/>
          <p:nvPr/>
        </p:nvSpPr>
        <p:spPr>
          <a:xfrm>
            <a:off x="2107341" y="4211042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415AE83-3B77-4EF2-B10A-A12FA926B1D3}"/>
              </a:ext>
            </a:extLst>
          </p:cNvPr>
          <p:cNvSpPr/>
          <p:nvPr/>
        </p:nvSpPr>
        <p:spPr>
          <a:xfrm>
            <a:off x="5600585" y="4211042"/>
            <a:ext cx="111619" cy="70930"/>
          </a:xfrm>
          <a:prstGeom prst="ellipse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6A7ED1D-11DF-41C1-93B2-1B3F10D092D9}"/>
              </a:ext>
            </a:extLst>
          </p:cNvPr>
          <p:cNvSpPr/>
          <p:nvPr/>
        </p:nvSpPr>
        <p:spPr>
          <a:xfrm>
            <a:off x="10455706" y="4202081"/>
            <a:ext cx="111619" cy="70930"/>
          </a:xfrm>
          <a:prstGeom prst="ellips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128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96E3A-BDA7-409C-9D55-384B3C5A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33" y="426195"/>
            <a:ext cx="11360800" cy="763600"/>
          </a:xfrm>
        </p:spPr>
        <p:txBody>
          <a:bodyPr/>
          <a:lstStyle/>
          <a:p>
            <a:r>
              <a:rPr lang="es-MX" dirty="0" err="1"/>
              <a:t>Hipercube</a:t>
            </a:r>
            <a:r>
              <a:rPr lang="es-MX" dirty="0"/>
              <a:t> </a:t>
            </a:r>
            <a:r>
              <a:rPr lang="es-MX" dirty="0" err="1"/>
              <a:t>matrix</a:t>
            </a:r>
            <a:r>
              <a:rPr lang="es-MX" dirty="0"/>
              <a:t>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D96399-8FC2-46D4-86D6-5B0DBCE6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7" y="2159547"/>
            <a:ext cx="3066531" cy="24362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CC221ED-0441-4360-8517-4EE6231A2545}"/>
              </a:ext>
            </a:extLst>
          </p:cNvPr>
          <p:cNvSpPr txBox="1"/>
          <p:nvPr/>
        </p:nvSpPr>
        <p:spPr>
          <a:xfrm>
            <a:off x="1339395" y="4506538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Latitude</a:t>
            </a:r>
            <a:endParaRPr lang="es-CO" sz="11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47358D-052C-4B18-BC0C-022A32CC661F}"/>
              </a:ext>
            </a:extLst>
          </p:cNvPr>
          <p:cNvSpPr txBox="1"/>
          <p:nvPr/>
        </p:nvSpPr>
        <p:spPr>
          <a:xfrm rot="18900101">
            <a:off x="2757908" y="4189106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Longitude</a:t>
            </a:r>
            <a:endParaRPr lang="es-CO" sz="11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608E2A-A005-45CC-9144-F89002D7BAE7}"/>
              </a:ext>
            </a:extLst>
          </p:cNvPr>
          <p:cNvSpPr txBox="1"/>
          <p:nvPr/>
        </p:nvSpPr>
        <p:spPr>
          <a:xfrm rot="16200000">
            <a:off x="123411" y="3527005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Leveles</a:t>
            </a:r>
            <a:endParaRPr lang="es-CO" sz="11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529B976-628B-4C7D-A0B7-7A6C154D72C7}"/>
              </a:ext>
            </a:extLst>
          </p:cNvPr>
          <p:cNvCxnSpPr/>
          <p:nvPr/>
        </p:nvCxnSpPr>
        <p:spPr>
          <a:xfrm>
            <a:off x="2387773" y="5643387"/>
            <a:ext cx="8046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8C4B4ED-C63C-4BB5-8823-D893ACB4DF87}"/>
              </a:ext>
            </a:extLst>
          </p:cNvPr>
          <p:cNvSpPr txBox="1"/>
          <p:nvPr/>
        </p:nvSpPr>
        <p:spPr>
          <a:xfrm>
            <a:off x="6411133" y="5770437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time</a:t>
            </a:r>
            <a:endParaRPr lang="es-CO" sz="1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15146F-C17A-4CA5-AB58-05EFE488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56" y="2121608"/>
            <a:ext cx="3066531" cy="243625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AC31717-BCE4-4D48-9ABA-3397F2A1F211}"/>
              </a:ext>
            </a:extLst>
          </p:cNvPr>
          <p:cNvSpPr txBox="1"/>
          <p:nvPr/>
        </p:nvSpPr>
        <p:spPr>
          <a:xfrm>
            <a:off x="4699624" y="4468599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Latitude</a:t>
            </a:r>
            <a:endParaRPr lang="es-CO" sz="11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A2232FD-ADD5-4981-AD30-18AA97DEEB67}"/>
              </a:ext>
            </a:extLst>
          </p:cNvPr>
          <p:cNvSpPr txBox="1"/>
          <p:nvPr/>
        </p:nvSpPr>
        <p:spPr>
          <a:xfrm rot="18900101">
            <a:off x="6118137" y="4151167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Longitude</a:t>
            </a:r>
            <a:endParaRPr lang="es-CO" sz="11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4806A0-E25E-44BC-BB00-FCBA32D1F7F3}"/>
              </a:ext>
            </a:extLst>
          </p:cNvPr>
          <p:cNvSpPr txBox="1"/>
          <p:nvPr/>
        </p:nvSpPr>
        <p:spPr>
          <a:xfrm rot="16200000">
            <a:off x="3483640" y="348906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Leveles</a:t>
            </a:r>
            <a:endParaRPr lang="es-CO" sz="11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86483D0-641E-4961-9DC3-7C757339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595" y="2121608"/>
            <a:ext cx="3066531" cy="243625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BD0D45F-C6F0-4BC0-A2E6-061EA8B7723C}"/>
              </a:ext>
            </a:extLst>
          </p:cNvPr>
          <p:cNvSpPr txBox="1"/>
          <p:nvPr/>
        </p:nvSpPr>
        <p:spPr>
          <a:xfrm>
            <a:off x="9577763" y="4468599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Latitude</a:t>
            </a:r>
            <a:endParaRPr lang="es-CO" sz="11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D9F95DB-2067-4994-9697-97741E13F14C}"/>
              </a:ext>
            </a:extLst>
          </p:cNvPr>
          <p:cNvSpPr txBox="1"/>
          <p:nvPr/>
        </p:nvSpPr>
        <p:spPr>
          <a:xfrm rot="18900101">
            <a:off x="10996276" y="4151167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Longitude</a:t>
            </a:r>
            <a:endParaRPr lang="es-CO" sz="11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485EB11-2605-4F09-805C-5AF7CBDB09BC}"/>
              </a:ext>
            </a:extLst>
          </p:cNvPr>
          <p:cNvSpPr txBox="1"/>
          <p:nvPr/>
        </p:nvSpPr>
        <p:spPr>
          <a:xfrm rot="16200000">
            <a:off x="8361779" y="348906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Leveles</a:t>
            </a:r>
            <a:endParaRPr lang="es-CO" sz="11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68C168-A520-4DB4-8A12-91E59BB89544}"/>
              </a:ext>
            </a:extLst>
          </p:cNvPr>
          <p:cNvSpPr txBox="1"/>
          <p:nvPr/>
        </p:nvSpPr>
        <p:spPr>
          <a:xfrm>
            <a:off x="1941817" y="1504950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Time  1</a:t>
            </a:r>
            <a:endParaRPr lang="es-CO" sz="11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4DA267-9EDF-4D9F-9982-D296DD28E0CF}"/>
              </a:ext>
            </a:extLst>
          </p:cNvPr>
          <p:cNvSpPr txBox="1"/>
          <p:nvPr/>
        </p:nvSpPr>
        <p:spPr>
          <a:xfrm>
            <a:off x="5155469" y="1448041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Time  2</a:t>
            </a:r>
            <a:endParaRPr lang="es-CO" sz="11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A72C546-66E0-4691-96EA-137CD32B2BF7}"/>
              </a:ext>
            </a:extLst>
          </p:cNvPr>
          <p:cNvSpPr txBox="1"/>
          <p:nvPr/>
        </p:nvSpPr>
        <p:spPr>
          <a:xfrm>
            <a:off x="10154530" y="1441598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Time  73</a:t>
            </a:r>
            <a:endParaRPr lang="es-CO" sz="11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DCE58B0-12B6-45E8-B59D-5E0070403DFA}"/>
              </a:ext>
            </a:extLst>
          </p:cNvPr>
          <p:cNvSpPr/>
          <p:nvPr/>
        </p:nvSpPr>
        <p:spPr>
          <a:xfrm>
            <a:off x="2107341" y="4211042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415AE83-3B77-4EF2-B10A-A12FA926B1D3}"/>
              </a:ext>
            </a:extLst>
          </p:cNvPr>
          <p:cNvSpPr/>
          <p:nvPr/>
        </p:nvSpPr>
        <p:spPr>
          <a:xfrm>
            <a:off x="5627090" y="3959251"/>
            <a:ext cx="111619" cy="70930"/>
          </a:xfrm>
          <a:prstGeom prst="ellipse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6A7ED1D-11DF-41C1-93B2-1B3F10D092D9}"/>
              </a:ext>
            </a:extLst>
          </p:cNvPr>
          <p:cNvSpPr/>
          <p:nvPr/>
        </p:nvSpPr>
        <p:spPr>
          <a:xfrm>
            <a:off x="10455706" y="3168411"/>
            <a:ext cx="111619" cy="70930"/>
          </a:xfrm>
          <a:prstGeom prst="ellips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245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96E3A-BDA7-409C-9D55-384B3C5A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33" y="426195"/>
            <a:ext cx="11360800" cy="763600"/>
          </a:xfrm>
        </p:spPr>
        <p:txBody>
          <a:bodyPr/>
          <a:lstStyle/>
          <a:p>
            <a:r>
              <a:rPr lang="es-MX" dirty="0" err="1"/>
              <a:t>Hipercube</a:t>
            </a:r>
            <a:r>
              <a:rPr lang="es-MX" dirty="0"/>
              <a:t> </a:t>
            </a:r>
            <a:r>
              <a:rPr lang="es-MX" dirty="0" err="1"/>
              <a:t>matrix</a:t>
            </a:r>
            <a:r>
              <a:rPr lang="es-MX" dirty="0"/>
              <a:t> 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D96399-8FC2-46D4-86D6-5B0DBCE6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27" y="2159547"/>
            <a:ext cx="3066531" cy="24362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CC221ED-0441-4360-8517-4EE6231A2545}"/>
              </a:ext>
            </a:extLst>
          </p:cNvPr>
          <p:cNvSpPr txBox="1"/>
          <p:nvPr/>
        </p:nvSpPr>
        <p:spPr>
          <a:xfrm>
            <a:off x="1339395" y="4506538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Latitude</a:t>
            </a:r>
            <a:endParaRPr lang="es-CO" sz="11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47358D-052C-4B18-BC0C-022A32CC661F}"/>
              </a:ext>
            </a:extLst>
          </p:cNvPr>
          <p:cNvSpPr txBox="1"/>
          <p:nvPr/>
        </p:nvSpPr>
        <p:spPr>
          <a:xfrm rot="18900101">
            <a:off x="2757908" y="4189106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Longitude</a:t>
            </a:r>
            <a:endParaRPr lang="es-CO" sz="11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608E2A-A005-45CC-9144-F89002D7BAE7}"/>
              </a:ext>
            </a:extLst>
          </p:cNvPr>
          <p:cNvSpPr txBox="1"/>
          <p:nvPr/>
        </p:nvSpPr>
        <p:spPr>
          <a:xfrm rot="16200000">
            <a:off x="123411" y="3527005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Leveles</a:t>
            </a:r>
            <a:endParaRPr lang="es-CO" sz="11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529B976-628B-4C7D-A0B7-7A6C154D72C7}"/>
              </a:ext>
            </a:extLst>
          </p:cNvPr>
          <p:cNvCxnSpPr/>
          <p:nvPr/>
        </p:nvCxnSpPr>
        <p:spPr>
          <a:xfrm>
            <a:off x="2387773" y="5643387"/>
            <a:ext cx="8046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8C4B4ED-C63C-4BB5-8823-D893ACB4DF87}"/>
              </a:ext>
            </a:extLst>
          </p:cNvPr>
          <p:cNvSpPr txBox="1"/>
          <p:nvPr/>
        </p:nvSpPr>
        <p:spPr>
          <a:xfrm>
            <a:off x="6411133" y="5770437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/>
              <a:t>time</a:t>
            </a:r>
            <a:endParaRPr lang="es-CO" sz="14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D15146F-C17A-4CA5-AB58-05EFE4880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56" y="2121608"/>
            <a:ext cx="3066531" cy="243625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AC31717-BCE4-4D48-9ABA-3397F2A1F211}"/>
              </a:ext>
            </a:extLst>
          </p:cNvPr>
          <p:cNvSpPr txBox="1"/>
          <p:nvPr/>
        </p:nvSpPr>
        <p:spPr>
          <a:xfrm>
            <a:off x="4699624" y="4468599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Latitude</a:t>
            </a:r>
            <a:endParaRPr lang="es-CO" sz="11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A2232FD-ADD5-4981-AD30-18AA97DEEB67}"/>
              </a:ext>
            </a:extLst>
          </p:cNvPr>
          <p:cNvSpPr txBox="1"/>
          <p:nvPr/>
        </p:nvSpPr>
        <p:spPr>
          <a:xfrm rot="18900101">
            <a:off x="6118137" y="4151167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Longitude</a:t>
            </a:r>
            <a:endParaRPr lang="es-CO" sz="11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4806A0-E25E-44BC-BB00-FCBA32D1F7F3}"/>
              </a:ext>
            </a:extLst>
          </p:cNvPr>
          <p:cNvSpPr txBox="1"/>
          <p:nvPr/>
        </p:nvSpPr>
        <p:spPr>
          <a:xfrm rot="16200000">
            <a:off x="3483640" y="348906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Leveles</a:t>
            </a:r>
            <a:endParaRPr lang="es-CO" sz="1100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86483D0-641E-4961-9DC3-7C757339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595" y="2121608"/>
            <a:ext cx="3066531" cy="243625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BD0D45F-C6F0-4BC0-A2E6-061EA8B7723C}"/>
              </a:ext>
            </a:extLst>
          </p:cNvPr>
          <p:cNvSpPr txBox="1"/>
          <p:nvPr/>
        </p:nvSpPr>
        <p:spPr>
          <a:xfrm>
            <a:off x="9577763" y="4468599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Latitude</a:t>
            </a:r>
            <a:endParaRPr lang="es-CO" sz="11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D9F95DB-2067-4994-9697-97741E13F14C}"/>
              </a:ext>
            </a:extLst>
          </p:cNvPr>
          <p:cNvSpPr txBox="1"/>
          <p:nvPr/>
        </p:nvSpPr>
        <p:spPr>
          <a:xfrm rot="18900101">
            <a:off x="10996276" y="4151167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Longitude</a:t>
            </a:r>
            <a:endParaRPr lang="es-CO" sz="11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485EB11-2605-4F09-805C-5AF7CBDB09BC}"/>
              </a:ext>
            </a:extLst>
          </p:cNvPr>
          <p:cNvSpPr txBox="1"/>
          <p:nvPr/>
        </p:nvSpPr>
        <p:spPr>
          <a:xfrm rot="16200000">
            <a:off x="8361779" y="3489066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Leveles</a:t>
            </a:r>
            <a:endParaRPr lang="es-CO" sz="11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68C168-A520-4DB4-8A12-91E59BB89544}"/>
              </a:ext>
            </a:extLst>
          </p:cNvPr>
          <p:cNvSpPr txBox="1"/>
          <p:nvPr/>
        </p:nvSpPr>
        <p:spPr>
          <a:xfrm>
            <a:off x="1941817" y="1504950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Time  1</a:t>
            </a:r>
            <a:endParaRPr lang="es-CO" sz="11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4DA267-9EDF-4D9F-9982-D296DD28E0CF}"/>
              </a:ext>
            </a:extLst>
          </p:cNvPr>
          <p:cNvSpPr txBox="1"/>
          <p:nvPr/>
        </p:nvSpPr>
        <p:spPr>
          <a:xfrm>
            <a:off x="5155469" y="1448041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Time  2</a:t>
            </a:r>
            <a:endParaRPr lang="es-CO" sz="11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A72C546-66E0-4691-96EA-137CD32B2BF7}"/>
              </a:ext>
            </a:extLst>
          </p:cNvPr>
          <p:cNvSpPr txBox="1"/>
          <p:nvPr/>
        </p:nvSpPr>
        <p:spPr>
          <a:xfrm>
            <a:off x="10154530" y="1441598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Time  73</a:t>
            </a:r>
            <a:endParaRPr lang="es-CO" sz="1100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DCE58B0-12B6-45E8-B59D-5E0070403DFA}"/>
              </a:ext>
            </a:extLst>
          </p:cNvPr>
          <p:cNvSpPr/>
          <p:nvPr/>
        </p:nvSpPr>
        <p:spPr>
          <a:xfrm>
            <a:off x="2107341" y="4211042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415AE83-3B77-4EF2-B10A-A12FA926B1D3}"/>
              </a:ext>
            </a:extLst>
          </p:cNvPr>
          <p:cNvSpPr/>
          <p:nvPr/>
        </p:nvSpPr>
        <p:spPr>
          <a:xfrm>
            <a:off x="5728369" y="3786112"/>
            <a:ext cx="111619" cy="70930"/>
          </a:xfrm>
          <a:prstGeom prst="ellipse">
            <a:avLst/>
          </a:prstGeom>
          <a:solidFill>
            <a:srgbClr val="FFFF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6A7ED1D-11DF-41C1-93B2-1B3F10D092D9}"/>
              </a:ext>
            </a:extLst>
          </p:cNvPr>
          <p:cNvSpPr/>
          <p:nvPr/>
        </p:nvSpPr>
        <p:spPr>
          <a:xfrm>
            <a:off x="10455706" y="3168411"/>
            <a:ext cx="111619" cy="70930"/>
          </a:xfrm>
          <a:prstGeom prst="ellipse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9930E-6CF5-4212-89D5-1635BABEC7D2}"/>
              </a:ext>
            </a:extLst>
          </p:cNvPr>
          <p:cNvSpPr/>
          <p:nvPr/>
        </p:nvSpPr>
        <p:spPr>
          <a:xfrm>
            <a:off x="2259741" y="4204418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0EB1E920-5C2A-4EDF-8F58-CB253172F9B1}"/>
              </a:ext>
            </a:extLst>
          </p:cNvPr>
          <p:cNvSpPr/>
          <p:nvPr/>
        </p:nvSpPr>
        <p:spPr>
          <a:xfrm>
            <a:off x="1716401" y="4085147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6636567-64E5-47E8-99C0-C96B23D482C3}"/>
              </a:ext>
            </a:extLst>
          </p:cNvPr>
          <p:cNvSpPr/>
          <p:nvPr/>
        </p:nvSpPr>
        <p:spPr>
          <a:xfrm>
            <a:off x="2352505" y="4085149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ACD0874-6DEA-43C3-B4F8-4E4523FE5308}"/>
              </a:ext>
            </a:extLst>
          </p:cNvPr>
          <p:cNvSpPr/>
          <p:nvPr/>
        </p:nvSpPr>
        <p:spPr>
          <a:xfrm>
            <a:off x="1901933" y="3541805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3417430-A8C2-4737-A8F4-58705C4842C7}"/>
              </a:ext>
            </a:extLst>
          </p:cNvPr>
          <p:cNvSpPr/>
          <p:nvPr/>
        </p:nvSpPr>
        <p:spPr>
          <a:xfrm>
            <a:off x="2233237" y="3528555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E0DEE5D2-1D9D-4D12-BF89-8EB10B02DD2F}"/>
              </a:ext>
            </a:extLst>
          </p:cNvPr>
          <p:cNvSpPr/>
          <p:nvPr/>
        </p:nvSpPr>
        <p:spPr>
          <a:xfrm>
            <a:off x="5080197" y="3976545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51CB068-C434-4A48-8886-8E52BFAEF77F}"/>
              </a:ext>
            </a:extLst>
          </p:cNvPr>
          <p:cNvSpPr/>
          <p:nvPr/>
        </p:nvSpPr>
        <p:spPr>
          <a:xfrm>
            <a:off x="5401955" y="4050018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A723B8D5-0EBF-4AC6-A9A3-EF3FDEE0AE03}"/>
              </a:ext>
            </a:extLst>
          </p:cNvPr>
          <p:cNvSpPr/>
          <p:nvPr/>
        </p:nvSpPr>
        <p:spPr>
          <a:xfrm>
            <a:off x="5494719" y="3930749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B482D57-EB9C-4D0F-B3D3-3708D2225A1F}"/>
              </a:ext>
            </a:extLst>
          </p:cNvPr>
          <p:cNvSpPr/>
          <p:nvPr/>
        </p:nvSpPr>
        <p:spPr>
          <a:xfrm>
            <a:off x="5322534" y="3750647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0F26B54B-D596-434E-BF85-66A331A7FC3D}"/>
              </a:ext>
            </a:extLst>
          </p:cNvPr>
          <p:cNvSpPr/>
          <p:nvPr/>
        </p:nvSpPr>
        <p:spPr>
          <a:xfrm>
            <a:off x="5375451" y="3374155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7961058-4CA4-48D8-A122-B487246B8D9A}"/>
              </a:ext>
            </a:extLst>
          </p:cNvPr>
          <p:cNvSpPr/>
          <p:nvPr/>
        </p:nvSpPr>
        <p:spPr>
          <a:xfrm>
            <a:off x="10322161" y="3675022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D4BE83B-5FD2-4093-9940-CDA13BA91C47}"/>
              </a:ext>
            </a:extLst>
          </p:cNvPr>
          <p:cNvSpPr/>
          <p:nvPr/>
        </p:nvSpPr>
        <p:spPr>
          <a:xfrm>
            <a:off x="10474561" y="3668398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032831B3-192B-4F81-9417-03995C0B2C7F}"/>
              </a:ext>
            </a:extLst>
          </p:cNvPr>
          <p:cNvSpPr/>
          <p:nvPr/>
        </p:nvSpPr>
        <p:spPr>
          <a:xfrm>
            <a:off x="10567325" y="3549129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68A5BB2-74D4-490E-A913-361FB8823CC7}"/>
              </a:ext>
            </a:extLst>
          </p:cNvPr>
          <p:cNvSpPr/>
          <p:nvPr/>
        </p:nvSpPr>
        <p:spPr>
          <a:xfrm>
            <a:off x="10116753" y="3005785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C0FF3893-D6E5-44A5-88D3-DE4E343ED4D6}"/>
              </a:ext>
            </a:extLst>
          </p:cNvPr>
          <p:cNvSpPr/>
          <p:nvPr/>
        </p:nvSpPr>
        <p:spPr>
          <a:xfrm>
            <a:off x="10448057" y="2992535"/>
            <a:ext cx="111619" cy="70930"/>
          </a:xfrm>
          <a:prstGeom prst="ellipse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805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6748800" y="2525280"/>
            <a:ext cx="4526880" cy="226320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2"/>
          <p:cNvSpPr/>
          <p:nvPr/>
        </p:nvSpPr>
        <p:spPr>
          <a:xfrm>
            <a:off x="609600" y="435937"/>
            <a:ext cx="10970400" cy="8186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5320" spc="-1">
                <a:solidFill>
                  <a:srgbClr val="000000"/>
                </a:solidFill>
                <a:latin typeface="Arial"/>
                <a:ea typeface="Arial"/>
              </a:rPr>
              <a:t>Pipeline sounding</a:t>
            </a:r>
            <a:endParaRPr lang="es-CO" sz="5320" spc="-1">
              <a:latin typeface="Arial"/>
            </a:endParaRPr>
          </a:p>
        </p:txBody>
      </p:sp>
      <p:sp>
        <p:nvSpPr>
          <p:cNvPr id="599" name="CustomShape 3"/>
          <p:cNvSpPr/>
          <p:nvPr/>
        </p:nvSpPr>
        <p:spPr>
          <a:xfrm>
            <a:off x="566400" y="2438400"/>
            <a:ext cx="2698560" cy="3133920"/>
          </a:xfrm>
          <a:prstGeom prst="rect">
            <a:avLst/>
          </a:prstGeom>
          <a:solidFill>
            <a:srgbClr val="FFF5CE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4"/>
          <p:cNvSpPr/>
          <p:nvPr/>
        </p:nvSpPr>
        <p:spPr>
          <a:xfrm>
            <a:off x="740160" y="2699040"/>
            <a:ext cx="2263200" cy="1044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960" tIns="54240" rIns="108960" bIns="54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213" b="1" spc="-1" dirty="0" err="1">
                <a:solidFill>
                  <a:srgbClr val="000000"/>
                </a:solidFill>
                <a:latin typeface="Arial"/>
                <a:ea typeface="Arial"/>
              </a:rPr>
              <a:t>Download</a:t>
            </a:r>
            <a:r>
              <a:rPr lang="es-CO" sz="1213" b="1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from</a:t>
            </a:r>
            <a:endParaRPr lang="es-CO" sz="1213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 algn="ctr">
              <a:lnSpc>
                <a:spcPct val="100000"/>
              </a:lnSpc>
            </a:pPr>
            <a:r>
              <a:rPr lang="es-CO" sz="800" spc="-1" dirty="0">
                <a:solidFill>
                  <a:srgbClr val="000000"/>
                </a:solidFill>
                <a:latin typeface="Arial"/>
                <a:ea typeface="Arial"/>
              </a:rPr>
              <a:t> http://weather.uwyo.edu/upperair/sounding.html</a:t>
            </a:r>
            <a:endParaRPr lang="es-CO" sz="800" spc="-1" dirty="0">
              <a:latin typeface="Arial"/>
            </a:endParaRPr>
          </a:p>
        </p:txBody>
      </p:sp>
      <p:sp>
        <p:nvSpPr>
          <p:cNvPr id="601" name="CustomShape 5"/>
          <p:cNvSpPr/>
          <p:nvPr/>
        </p:nvSpPr>
        <p:spPr>
          <a:xfrm>
            <a:off x="6987600" y="3486851"/>
            <a:ext cx="1479840" cy="4828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b="1" spc="-1" dirty="0" err="1">
                <a:solidFill>
                  <a:srgbClr val="000000"/>
                </a:solidFill>
                <a:latin typeface="Arial"/>
                <a:ea typeface="Arial"/>
              </a:rPr>
              <a:t>Save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as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day_station.mat</a:t>
            </a:r>
            <a:endParaRPr lang="es-CO" sz="1213" spc="-1" dirty="0">
              <a:latin typeface="Arial"/>
            </a:endParaRPr>
          </a:p>
        </p:txBody>
      </p:sp>
      <p:sp>
        <p:nvSpPr>
          <p:cNvPr id="602" name="CustomShape 6"/>
          <p:cNvSpPr/>
          <p:nvPr/>
        </p:nvSpPr>
        <p:spPr>
          <a:xfrm>
            <a:off x="8555280" y="2649806"/>
            <a:ext cx="1914720" cy="188787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CustomShape 7"/>
          <p:cNvSpPr/>
          <p:nvPr/>
        </p:nvSpPr>
        <p:spPr>
          <a:xfrm>
            <a:off x="8968320" y="3928106"/>
            <a:ext cx="1392480" cy="4828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  <a:ea typeface="Noto Sans CJK SC"/>
              </a:rPr>
              <a:t>Load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day_station.mat</a:t>
            </a:r>
            <a:endParaRPr lang="es-CO" sz="1213" spc="-1" dirty="0">
              <a:latin typeface="Arial"/>
            </a:endParaRPr>
          </a:p>
        </p:txBody>
      </p:sp>
      <p:sp>
        <p:nvSpPr>
          <p:cNvPr id="604" name="CustomShape 8"/>
          <p:cNvSpPr/>
          <p:nvPr/>
        </p:nvSpPr>
        <p:spPr>
          <a:xfrm>
            <a:off x="8620800" y="3033120"/>
            <a:ext cx="2175840" cy="4828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b="1" spc="-1" dirty="0" err="1">
                <a:solidFill>
                  <a:srgbClr val="000000"/>
                </a:solidFill>
                <a:latin typeface="Arial"/>
                <a:ea typeface="Arial"/>
              </a:rPr>
              <a:t>Generate</a:t>
            </a:r>
            <a:r>
              <a:rPr lang="es-CO" sz="1213" b="1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hiper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matrix</a:t>
            </a: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Lat,Lon,levels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, time )</a:t>
            </a:r>
            <a:endParaRPr lang="es-CO" sz="1213" spc="-1" dirty="0">
              <a:latin typeface="Arial"/>
            </a:endParaRPr>
          </a:p>
        </p:txBody>
      </p:sp>
      <p:sp>
        <p:nvSpPr>
          <p:cNvPr id="605" name="CustomShape 9"/>
          <p:cNvSpPr/>
          <p:nvPr/>
        </p:nvSpPr>
        <p:spPr>
          <a:xfrm>
            <a:off x="1044960" y="4004160"/>
            <a:ext cx="1871040" cy="1416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d2sounds.py – file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bulk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download</a:t>
            </a: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/home/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dirac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/Dropbox/2020/WRFDA_FAC_EAFIT/Sondas/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Descarga_Sondas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/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new_download</a:t>
            </a:r>
            <a:endParaRPr lang="es-CO" sz="1213" spc="-1" dirty="0">
              <a:latin typeface="Arial"/>
            </a:endParaRPr>
          </a:p>
        </p:txBody>
      </p:sp>
      <p:sp>
        <p:nvSpPr>
          <p:cNvPr id="606" name="CustomShape 10"/>
          <p:cNvSpPr/>
          <p:nvPr/>
        </p:nvSpPr>
        <p:spPr>
          <a:xfrm>
            <a:off x="3788160" y="2525280"/>
            <a:ext cx="2698560" cy="3046560"/>
          </a:xfrm>
          <a:prstGeom prst="rect">
            <a:avLst/>
          </a:prstGeom>
          <a:solidFill>
            <a:srgbClr val="FFB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Line 11"/>
          <p:cNvSpPr/>
          <p:nvPr/>
        </p:nvSpPr>
        <p:spPr>
          <a:xfrm>
            <a:off x="2830080" y="2699040"/>
            <a:ext cx="1828320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8" name="CustomShape 12"/>
          <p:cNvSpPr/>
          <p:nvPr/>
        </p:nvSpPr>
        <p:spPr>
          <a:xfrm>
            <a:off x="3962400" y="2946240"/>
            <a:ext cx="2698560" cy="6695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b="1" spc="-1" dirty="0">
                <a:solidFill>
                  <a:srgbClr val="000000"/>
                </a:solidFill>
                <a:latin typeface="Arial"/>
                <a:ea typeface="Arial"/>
              </a:rPr>
              <a:t>Erase </a:t>
            </a:r>
            <a:r>
              <a:rPr lang="es-CO" sz="1213" b="1" spc="-1" dirty="0" err="1">
                <a:solidFill>
                  <a:srgbClr val="000000"/>
                </a:solidFill>
                <a:latin typeface="Arial"/>
                <a:ea typeface="Arial"/>
              </a:rPr>
              <a:t>label</a:t>
            </a:r>
            <a:r>
              <a:rPr lang="es-CO" sz="1213" b="1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b="1" spc="-1" dirty="0" err="1">
                <a:solidFill>
                  <a:srgbClr val="000000"/>
                </a:solidFill>
                <a:latin typeface="Arial"/>
                <a:ea typeface="Arial"/>
              </a:rPr>
              <a:t>information</a:t>
            </a:r>
            <a:r>
              <a:rPr lang="es-CO" sz="1213" b="1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of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downloaded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file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each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sounding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station</a:t>
            </a:r>
            <a:endParaRPr lang="es-CO" sz="1213" spc="-1" dirty="0">
              <a:latin typeface="Arial"/>
            </a:endParaRPr>
          </a:p>
        </p:txBody>
      </p:sp>
      <p:sp>
        <p:nvSpPr>
          <p:cNvPr id="609" name="CustomShape 13"/>
          <p:cNvSpPr/>
          <p:nvPr/>
        </p:nvSpPr>
        <p:spPr>
          <a:xfrm>
            <a:off x="4484640" y="3848160"/>
            <a:ext cx="1479360" cy="2961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</a:rPr>
              <a:t>Convert to .txt</a:t>
            </a:r>
            <a:endParaRPr lang="es-CO" sz="1213" spc="-1">
              <a:latin typeface="Arial"/>
            </a:endParaRPr>
          </a:p>
        </p:txBody>
      </p:sp>
      <p:sp>
        <p:nvSpPr>
          <p:cNvPr id="610" name="CustomShape 14"/>
          <p:cNvSpPr/>
          <p:nvPr/>
        </p:nvSpPr>
        <p:spPr>
          <a:xfrm>
            <a:off x="4658880" y="4702080"/>
            <a:ext cx="957120" cy="2961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Read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.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txt</a:t>
            </a:r>
            <a:endParaRPr lang="es-CO" sz="1213" spc="-1" dirty="0">
              <a:latin typeface="Arial"/>
            </a:endParaRPr>
          </a:p>
        </p:txBody>
      </p:sp>
      <p:sp>
        <p:nvSpPr>
          <p:cNvPr id="611" name="CustomShape 15"/>
          <p:cNvSpPr/>
          <p:nvPr/>
        </p:nvSpPr>
        <p:spPr>
          <a:xfrm>
            <a:off x="4310400" y="5033280"/>
            <a:ext cx="1827840" cy="2961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</a:rPr>
              <a:t>readtable(&lt;station&gt;.txt)</a:t>
            </a:r>
            <a:endParaRPr lang="es-CO" sz="1213" spc="-1">
              <a:latin typeface="Arial"/>
            </a:endParaRPr>
          </a:p>
        </p:txBody>
      </p:sp>
      <p:sp>
        <p:nvSpPr>
          <p:cNvPr id="612" name="Line 16"/>
          <p:cNvSpPr/>
          <p:nvPr/>
        </p:nvSpPr>
        <p:spPr>
          <a:xfrm>
            <a:off x="5964960" y="2699040"/>
            <a:ext cx="1828320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17"/>
          <p:cNvSpPr/>
          <p:nvPr/>
        </p:nvSpPr>
        <p:spPr>
          <a:xfrm>
            <a:off x="7235687" y="5725505"/>
            <a:ext cx="4013490" cy="66950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Validation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of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trajectory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save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station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file as .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dat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 and use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pymeteo</a:t>
            </a: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produce files </a:t>
            </a:r>
            <a:r>
              <a:rPr lang="es-CO" sz="1213" spc="-1" dirty="0" err="1">
                <a:solidFill>
                  <a:srgbClr val="000000"/>
                </a:solidFill>
                <a:latin typeface="Arial"/>
                <a:ea typeface="Arial"/>
              </a:rPr>
              <a:t>type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skewt.pdf</a:t>
            </a:r>
            <a:endParaRPr lang="es-CO" sz="1213" spc="-1" dirty="0">
              <a:latin typeface="Arial"/>
            </a:endParaRPr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3E13F2E2-068A-4DAC-993B-D6FFBF6ADC67}"/>
              </a:ext>
            </a:extLst>
          </p:cNvPr>
          <p:cNvSpPr/>
          <p:nvPr/>
        </p:nvSpPr>
        <p:spPr>
          <a:xfrm>
            <a:off x="8968320" y="4788479"/>
            <a:ext cx="44160" cy="937026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4">
            <a:extLst>
              <a:ext uri="{FF2B5EF4-FFF2-40B4-BE49-F238E27FC236}">
                <a16:creationId xmlns:a16="http://schemas.microsoft.com/office/drawing/2014/main" id="{8E4D8FAF-2EA7-4446-BFD0-DD0599675741}"/>
              </a:ext>
            </a:extLst>
          </p:cNvPr>
          <p:cNvSpPr/>
          <p:nvPr/>
        </p:nvSpPr>
        <p:spPr>
          <a:xfrm>
            <a:off x="8560946" y="2649806"/>
            <a:ext cx="1827839" cy="2961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MX" sz="1213" spc="-1" dirty="0" err="1">
                <a:latin typeface="Arial"/>
              </a:rPr>
              <a:t>Generate_matrix.m</a:t>
            </a:r>
            <a:endParaRPr lang="es-CO" sz="1213" spc="-1" dirty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609600" y="435937"/>
            <a:ext cx="10970400" cy="8186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5320" spc="-1">
                <a:solidFill>
                  <a:srgbClr val="000000"/>
                </a:solidFill>
                <a:latin typeface="Arial"/>
                <a:ea typeface="Arial"/>
              </a:rPr>
              <a:t>Pipeline METAR</a:t>
            </a:r>
            <a:endParaRPr lang="es-CO" sz="5320" spc="-1">
              <a:latin typeface="Arial"/>
            </a:endParaRPr>
          </a:p>
        </p:txBody>
      </p:sp>
      <p:sp>
        <p:nvSpPr>
          <p:cNvPr id="618" name="CustomShape 2"/>
          <p:cNvSpPr/>
          <p:nvPr/>
        </p:nvSpPr>
        <p:spPr>
          <a:xfrm>
            <a:off x="609600" y="1604160"/>
            <a:ext cx="109704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9" name="CustomShape 3"/>
          <p:cNvSpPr/>
          <p:nvPr/>
        </p:nvSpPr>
        <p:spPr>
          <a:xfrm>
            <a:off x="6748320" y="2537280"/>
            <a:ext cx="4526880" cy="304272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CustomShape 4"/>
          <p:cNvSpPr/>
          <p:nvPr/>
        </p:nvSpPr>
        <p:spPr>
          <a:xfrm>
            <a:off x="565920" y="2438400"/>
            <a:ext cx="2698560" cy="3133920"/>
          </a:xfrm>
          <a:prstGeom prst="rect">
            <a:avLst/>
          </a:prstGeom>
          <a:solidFill>
            <a:srgbClr val="FFF5CE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CustomShape 5"/>
          <p:cNvSpPr/>
          <p:nvPr/>
        </p:nvSpPr>
        <p:spPr>
          <a:xfrm>
            <a:off x="768000" y="2699040"/>
            <a:ext cx="2263200" cy="695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960" tIns="54240" rIns="108960" bIns="54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</a:rPr>
              <a:t>Download</a:t>
            </a:r>
            <a:endParaRPr lang="es-CO" sz="1213" spc="-1">
              <a:latin typeface="Arial"/>
            </a:endParaRPr>
          </a:p>
        </p:txBody>
      </p:sp>
      <p:sp>
        <p:nvSpPr>
          <p:cNvPr id="622" name="CustomShape 6"/>
          <p:cNvSpPr/>
          <p:nvPr/>
        </p:nvSpPr>
        <p:spPr>
          <a:xfrm>
            <a:off x="7232160" y="3554401"/>
            <a:ext cx="3615840" cy="16027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</a:rPr>
              <a:t>Generate hiper matrix with dimension Lat,Lon,levels, time and using the information of the WRFOUT for every variable. </a:t>
            </a:r>
            <a:endParaRPr lang="es-CO" sz="1213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CO" sz="1213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</a:rPr>
              <a:t>GITHUB: </a:t>
            </a:r>
            <a:endParaRPr lang="es-CO" sz="1213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  <a:hlinkClick r:id="rId2"/>
              </a:rPr>
              <a:t>https://github.com/ayarceb/WRFDA_FAC_EAFIT/tree/master/Metar/decode_metar.py</a:t>
            </a:r>
            <a:endParaRPr lang="es-CO" sz="1213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CO" sz="1213" spc="-1">
              <a:latin typeface="Arial"/>
            </a:endParaRPr>
          </a:p>
        </p:txBody>
      </p:sp>
      <p:sp>
        <p:nvSpPr>
          <p:cNvPr id="623" name="CustomShape 7"/>
          <p:cNvSpPr/>
          <p:nvPr/>
        </p:nvSpPr>
        <p:spPr>
          <a:xfrm>
            <a:off x="768000" y="3404641"/>
            <a:ext cx="2304000" cy="16027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</a:rPr>
              <a:t>From IDEAM:</a:t>
            </a:r>
            <a:endParaRPr lang="es-CO" sz="1213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</a:rPr>
              <a:t>http://www.ideam.gov.co/web/meteorologia-aeronautica/consulta-metar</a:t>
            </a:r>
            <a:endParaRPr lang="es-CO" sz="1213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CO" sz="1213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</a:rPr>
              <a:t>Select: Station, date/time (start and end), type of report (METAR-SPECI)</a:t>
            </a:r>
            <a:endParaRPr lang="es-CO" sz="1213" spc="-1">
              <a:latin typeface="Arial"/>
            </a:endParaRPr>
          </a:p>
        </p:txBody>
      </p:sp>
      <p:sp>
        <p:nvSpPr>
          <p:cNvPr id="624" name="CustomShape 8"/>
          <p:cNvSpPr/>
          <p:nvPr/>
        </p:nvSpPr>
        <p:spPr>
          <a:xfrm>
            <a:off x="3787680" y="2525280"/>
            <a:ext cx="2698560" cy="3046560"/>
          </a:xfrm>
          <a:prstGeom prst="rect">
            <a:avLst/>
          </a:prstGeom>
          <a:solidFill>
            <a:srgbClr val="FFB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Line 9"/>
          <p:cNvSpPr/>
          <p:nvPr/>
        </p:nvSpPr>
        <p:spPr>
          <a:xfrm>
            <a:off x="3031200" y="3072000"/>
            <a:ext cx="712800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10"/>
          <p:cNvSpPr/>
          <p:nvPr/>
        </p:nvSpPr>
        <p:spPr>
          <a:xfrm>
            <a:off x="3541440" y="1434240"/>
            <a:ext cx="2122560" cy="29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7" name="Line 11"/>
          <p:cNvSpPr/>
          <p:nvPr/>
        </p:nvSpPr>
        <p:spPr>
          <a:xfrm>
            <a:off x="6486240" y="2976000"/>
            <a:ext cx="1481760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8" name="Imagen 627"/>
          <p:cNvPicPr/>
          <p:nvPr/>
        </p:nvPicPr>
        <p:blipFill>
          <a:blip r:embed="rId3"/>
          <a:stretch/>
        </p:blipFill>
        <p:spPr>
          <a:xfrm rot="21562800">
            <a:off x="679680" y="5050560"/>
            <a:ext cx="2858880" cy="1506240"/>
          </a:xfrm>
          <a:prstGeom prst="rect">
            <a:avLst/>
          </a:prstGeom>
          <a:ln>
            <a:noFill/>
          </a:ln>
        </p:spPr>
      </p:pic>
      <p:sp>
        <p:nvSpPr>
          <p:cNvPr id="629" name="TextShape 12"/>
          <p:cNvSpPr txBox="1"/>
          <p:nvPr/>
        </p:nvSpPr>
        <p:spPr>
          <a:xfrm>
            <a:off x="4032000" y="3469920"/>
            <a:ext cx="2400000" cy="1810080"/>
          </a:xfrm>
          <a:prstGeom prst="rect">
            <a:avLst/>
          </a:prstGeom>
          <a:noFill/>
          <a:ln>
            <a:noFill/>
          </a:ln>
        </p:spPr>
        <p:txBody>
          <a:bodyPr lIns="120000" tIns="60000" rIns="120000" bIns="60000">
            <a:noAutofit/>
          </a:bodyPr>
          <a:lstStyle/>
          <a:p>
            <a:r>
              <a:rPr lang="es-CO" sz="1213" spc="-1">
                <a:solidFill>
                  <a:srgbClr val="000000"/>
                </a:solidFill>
                <a:latin typeface="Arial"/>
                <a:ea typeface="Arial"/>
              </a:rPr>
              <a:t>GITHUB: </a:t>
            </a:r>
            <a:endParaRPr lang="es-CO" sz="1213" spc="-1">
              <a:latin typeface="Arial"/>
            </a:endParaRPr>
          </a:p>
          <a:p>
            <a:endParaRPr lang="es-CO" sz="1213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  <a:hlinkClick r:id="rId4"/>
              </a:rPr>
              <a:t>https://github.com/ayarceb/WRFDA_FAC_EAFIT/tree/master/Metar/decode_metar.py</a:t>
            </a:r>
            <a:endParaRPr lang="es-CO" sz="1213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CO" sz="1213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</a:rPr>
              <a:t>Review the file obtained. Delete information repeat.</a:t>
            </a:r>
            <a:endParaRPr lang="es-CO" sz="1213" spc="-1">
              <a:latin typeface="Arial"/>
            </a:endParaRPr>
          </a:p>
        </p:txBody>
      </p:sp>
      <p:sp>
        <p:nvSpPr>
          <p:cNvPr id="630" name="CustomShape 13"/>
          <p:cNvSpPr/>
          <p:nvPr/>
        </p:nvSpPr>
        <p:spPr>
          <a:xfrm>
            <a:off x="4072800" y="2699040"/>
            <a:ext cx="2263200" cy="695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960" tIns="54240" rIns="108960" bIns="542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CO" sz="1213" spc="-1">
                <a:solidFill>
                  <a:srgbClr val="000000"/>
                </a:solidFill>
                <a:latin typeface="Arial"/>
                <a:ea typeface="Arial"/>
              </a:rPr>
              <a:t>Decode Metar</a:t>
            </a:r>
            <a:endParaRPr lang="es-CO" sz="1213" spc="-1">
              <a:latin typeface="Arial"/>
            </a:endParaRPr>
          </a:p>
        </p:txBody>
      </p:sp>
      <p:sp>
        <p:nvSpPr>
          <p:cNvPr id="631" name="CustomShape 14"/>
          <p:cNvSpPr/>
          <p:nvPr/>
        </p:nvSpPr>
        <p:spPr>
          <a:xfrm>
            <a:off x="8064000" y="2688000"/>
            <a:ext cx="1914720" cy="695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>
            <a:noAutofit/>
          </a:bodyPr>
          <a:lstStyle/>
          <a:p>
            <a:pPr algn="ctr"/>
            <a:r>
              <a:rPr lang="es-CO" sz="2400" spc="-1">
                <a:latin typeface="Arial"/>
              </a:rPr>
              <a:t>Hipe Matrix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609600" y="435937"/>
            <a:ext cx="10970400" cy="8186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5320" spc="-1">
                <a:solidFill>
                  <a:srgbClr val="000000"/>
                </a:solidFill>
                <a:latin typeface="Arial"/>
                <a:ea typeface="Arial"/>
              </a:rPr>
              <a:t>Pipeline GOES</a:t>
            </a:r>
            <a:endParaRPr lang="es-CO" sz="5320" spc="-1">
              <a:latin typeface="Arial"/>
            </a:endParaRPr>
          </a:p>
        </p:txBody>
      </p:sp>
      <p:sp>
        <p:nvSpPr>
          <p:cNvPr id="615" name="CustomShape 2"/>
          <p:cNvSpPr/>
          <p:nvPr/>
        </p:nvSpPr>
        <p:spPr>
          <a:xfrm>
            <a:off x="609600" y="1604160"/>
            <a:ext cx="109704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6" name="Imagen 615"/>
          <p:cNvPicPr/>
          <p:nvPr/>
        </p:nvPicPr>
        <p:blipFill>
          <a:blip r:embed="rId2"/>
          <a:stretch/>
        </p:blipFill>
        <p:spPr>
          <a:xfrm>
            <a:off x="4124891" y="1785257"/>
            <a:ext cx="3942217" cy="440083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C64A8-91CB-452B-B048-CC28BDB9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Outline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CDC630-F4A3-489B-AD4B-7E59068B0AE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es-CO" sz="2800" spc="-1" dirty="0">
                <a:solidFill>
                  <a:srgbClr val="212121"/>
                </a:solidFill>
                <a:latin typeface="Open Sans"/>
                <a:ea typeface="Arial"/>
              </a:rPr>
              <a:t>A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  <a:ea typeface="Arial"/>
              </a:rPr>
              <a:t>Systematic</a:t>
            </a:r>
            <a:r>
              <a:rPr lang="es-CO" sz="28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  <a:ea typeface="Arial"/>
              </a:rPr>
              <a:t>evaluation</a:t>
            </a:r>
            <a:r>
              <a:rPr lang="es-CO" sz="28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  <a:ea typeface="Arial"/>
              </a:rPr>
              <a:t>of</a:t>
            </a:r>
            <a:r>
              <a:rPr lang="es-CO" sz="28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  <a:ea typeface="Arial"/>
              </a:rPr>
              <a:t>the</a:t>
            </a:r>
            <a:r>
              <a:rPr lang="es-CO" sz="28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  <a:ea typeface="Arial"/>
              </a:rPr>
              <a:t>operational</a:t>
            </a:r>
            <a:r>
              <a:rPr lang="es-CO" sz="2800" spc="-1" dirty="0">
                <a:solidFill>
                  <a:srgbClr val="212121"/>
                </a:solidFill>
                <a:latin typeface="Open Sans"/>
                <a:ea typeface="Arial"/>
              </a:rPr>
              <a:t> 3D-VAR WRF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  <a:ea typeface="Arial"/>
              </a:rPr>
              <a:t>model</a:t>
            </a:r>
            <a:r>
              <a:rPr lang="es-CO" sz="2800" spc="-1" dirty="0">
                <a:solidFill>
                  <a:srgbClr val="212121"/>
                </a:solidFill>
                <a:latin typeface="Open Sans"/>
                <a:ea typeface="Arial"/>
              </a:rPr>
              <a:t> in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  <a:ea typeface="Arial"/>
              </a:rPr>
              <a:t>Colombian</a:t>
            </a:r>
            <a:r>
              <a:rPr lang="es-CO" sz="2800" spc="-1" dirty="0">
                <a:solidFill>
                  <a:srgbClr val="212121"/>
                </a:solidFill>
                <a:latin typeface="Open Sans"/>
                <a:ea typeface="Arial"/>
              </a:rPr>
              <a:t> Air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  <a:ea typeface="Arial"/>
              </a:rPr>
              <a:t>Force</a:t>
            </a:r>
            <a:endParaRPr lang="es-CO" sz="2800" spc="-1" dirty="0">
              <a:solidFill>
                <a:srgbClr val="212121"/>
              </a:solidFill>
              <a:latin typeface="Open Sans"/>
              <a:ea typeface="Arial"/>
            </a:endParaRPr>
          </a:p>
          <a:p>
            <a:r>
              <a:rPr lang="es-MX" sz="2800" spc="-1" dirty="0">
                <a:solidFill>
                  <a:srgbClr val="212121"/>
                </a:solidFill>
                <a:latin typeface="Open Sans"/>
              </a:rPr>
              <a:t>S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</a:rPr>
              <a:t>ystem</a:t>
            </a:r>
            <a:r>
              <a:rPr lang="es-CO" sz="2800" spc="-1" dirty="0">
                <a:solidFill>
                  <a:srgbClr val="212121"/>
                </a:solidFill>
                <a:latin typeface="Open Sans"/>
              </a:rPr>
              <a:t>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</a:rPr>
              <a:t>for</a:t>
            </a:r>
            <a:r>
              <a:rPr lang="es-CO" sz="2800" spc="-1" dirty="0">
                <a:solidFill>
                  <a:srgbClr val="212121"/>
                </a:solidFill>
                <a:latin typeface="Open Sans"/>
              </a:rPr>
              <a:t> data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</a:rPr>
              <a:t>assimilation</a:t>
            </a:r>
            <a:r>
              <a:rPr lang="es-CO" sz="2800" spc="-1" dirty="0">
                <a:solidFill>
                  <a:srgbClr val="212121"/>
                </a:solidFill>
                <a:latin typeface="Open Sans"/>
              </a:rPr>
              <a:t>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</a:rPr>
              <a:t>validation</a:t>
            </a:r>
            <a:r>
              <a:rPr lang="es-CO" sz="2800" spc="-1" dirty="0">
                <a:solidFill>
                  <a:srgbClr val="212121"/>
                </a:solidFill>
                <a:latin typeface="Open Sans"/>
              </a:rPr>
              <a:t> and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</a:rPr>
              <a:t>functional</a:t>
            </a:r>
            <a:r>
              <a:rPr lang="es-CO" sz="2800" spc="-1" dirty="0">
                <a:solidFill>
                  <a:srgbClr val="212121"/>
                </a:solidFill>
                <a:latin typeface="Open Sans"/>
              </a:rPr>
              <a:t> data análisis </a:t>
            </a:r>
            <a:r>
              <a:rPr lang="es-CO" sz="2800" spc="-1" dirty="0" err="1">
                <a:solidFill>
                  <a:srgbClr val="212121"/>
                </a:solidFill>
                <a:latin typeface="Open Sans"/>
              </a:rPr>
              <a:t>purposes</a:t>
            </a:r>
            <a:r>
              <a:rPr lang="es-CO" sz="2800" spc="-1" dirty="0">
                <a:solidFill>
                  <a:srgbClr val="212121"/>
                </a:solidFill>
                <a:latin typeface="Open Sans"/>
              </a:rPr>
              <a:t> </a:t>
            </a:r>
            <a:endParaRPr lang="es-CO" sz="2800" spc="-1" dirty="0">
              <a:latin typeface="Arial"/>
            </a:endParaRPr>
          </a:p>
          <a:p>
            <a:endParaRPr lang="es-CO" sz="2800" spc="-1" dirty="0">
              <a:latin typeface="Arial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5864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609600" y="435937"/>
            <a:ext cx="10970400" cy="8186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5320" spc="-1" dirty="0">
                <a:solidFill>
                  <a:srgbClr val="000000"/>
                </a:solidFill>
                <a:latin typeface="Arial"/>
                <a:ea typeface="Arial"/>
              </a:rPr>
              <a:t>Pipeline RADAR</a:t>
            </a:r>
            <a:endParaRPr lang="es-CO" sz="5320" spc="-1" dirty="0">
              <a:latin typeface="Arial"/>
            </a:endParaRPr>
          </a:p>
        </p:txBody>
      </p:sp>
      <p:sp>
        <p:nvSpPr>
          <p:cNvPr id="618" name="CustomShape 2"/>
          <p:cNvSpPr/>
          <p:nvPr/>
        </p:nvSpPr>
        <p:spPr>
          <a:xfrm>
            <a:off x="609600" y="1604160"/>
            <a:ext cx="109704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9" name="CustomShape 3"/>
          <p:cNvSpPr/>
          <p:nvPr/>
        </p:nvSpPr>
        <p:spPr>
          <a:xfrm>
            <a:off x="7715280" y="3052415"/>
            <a:ext cx="4119600" cy="3042720"/>
          </a:xfrm>
          <a:prstGeom prst="rect">
            <a:avLst/>
          </a:prstGeom>
          <a:solidFill>
            <a:srgbClr val="FF8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0" name="CustomShape 4"/>
          <p:cNvSpPr/>
          <p:nvPr/>
        </p:nvSpPr>
        <p:spPr>
          <a:xfrm>
            <a:off x="565920" y="3143787"/>
            <a:ext cx="2698560" cy="2428533"/>
          </a:xfrm>
          <a:prstGeom prst="rect">
            <a:avLst/>
          </a:prstGeom>
          <a:solidFill>
            <a:srgbClr val="FFF5CE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1" name="CustomShape 5"/>
          <p:cNvSpPr/>
          <p:nvPr/>
        </p:nvSpPr>
        <p:spPr>
          <a:xfrm>
            <a:off x="768000" y="3410403"/>
            <a:ext cx="2263200" cy="695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960" tIns="54240" rIns="108960" bIns="54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Files in little R</a:t>
            </a:r>
            <a:endParaRPr lang="es-CO" sz="1213" spc="-1" dirty="0">
              <a:latin typeface="Arial"/>
            </a:endParaRPr>
          </a:p>
        </p:txBody>
      </p:sp>
      <p:sp>
        <p:nvSpPr>
          <p:cNvPr id="622" name="CustomShape 6"/>
          <p:cNvSpPr/>
          <p:nvPr/>
        </p:nvSpPr>
        <p:spPr>
          <a:xfrm>
            <a:off x="8106416" y="4072081"/>
            <a:ext cx="3615840" cy="16027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b="1" spc="-1" dirty="0">
                <a:solidFill>
                  <a:srgbClr val="000000"/>
                </a:solidFill>
                <a:latin typeface="Arial"/>
                <a:ea typeface="Arial"/>
              </a:rPr>
              <a:t>Generate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hiper matrix with dimension Lat,Lon,levels, time and using the information of the WRFOUT for every variable. </a:t>
            </a: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GITHUB: </a:t>
            </a: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  <a:hlinkClick r:id="rId2"/>
              </a:rPr>
              <a:t>https://github.com/ayarceb/WRFDA_FAC_EAFIT/tree/master/RADAR/csv_2_matrix.py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CO" sz="1213" spc="-1" dirty="0">
              <a:latin typeface="Arial"/>
            </a:endParaRPr>
          </a:p>
        </p:txBody>
      </p:sp>
      <p:sp>
        <p:nvSpPr>
          <p:cNvPr id="624" name="CustomShape 8"/>
          <p:cNvSpPr/>
          <p:nvPr/>
        </p:nvSpPr>
        <p:spPr>
          <a:xfrm>
            <a:off x="4032000" y="3035760"/>
            <a:ext cx="2698560" cy="3046560"/>
          </a:xfrm>
          <a:prstGeom prst="rect">
            <a:avLst/>
          </a:prstGeom>
          <a:solidFill>
            <a:srgbClr val="FFB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Line 9"/>
          <p:cNvSpPr/>
          <p:nvPr/>
        </p:nvSpPr>
        <p:spPr>
          <a:xfrm>
            <a:off x="3360480" y="4218432"/>
            <a:ext cx="474624" cy="1200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10"/>
          <p:cNvSpPr/>
          <p:nvPr/>
        </p:nvSpPr>
        <p:spPr>
          <a:xfrm>
            <a:off x="3541440" y="1434240"/>
            <a:ext cx="2122560" cy="29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7" name="Line 11"/>
          <p:cNvSpPr/>
          <p:nvPr/>
        </p:nvSpPr>
        <p:spPr>
          <a:xfrm flipV="1">
            <a:off x="6927456" y="4287360"/>
            <a:ext cx="570624" cy="0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0" name="CustomShape 13"/>
          <p:cNvSpPr/>
          <p:nvPr/>
        </p:nvSpPr>
        <p:spPr>
          <a:xfrm>
            <a:off x="4364401" y="3145921"/>
            <a:ext cx="2263200" cy="695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960" tIns="54240" rIns="108960" bIns="5424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</a:rPr>
              <a:t>Data radar in csv</a:t>
            </a:r>
            <a:endParaRPr lang="es-CO" sz="1213" spc="-1" dirty="0">
              <a:latin typeface="Arial"/>
            </a:endParaRPr>
          </a:p>
        </p:txBody>
      </p:sp>
      <p:sp>
        <p:nvSpPr>
          <p:cNvPr id="631" name="CustomShape 14"/>
          <p:cNvSpPr/>
          <p:nvPr/>
        </p:nvSpPr>
        <p:spPr>
          <a:xfrm>
            <a:off x="8064000" y="3206640"/>
            <a:ext cx="1914720" cy="695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>
            <a:noAutofit/>
          </a:bodyPr>
          <a:lstStyle/>
          <a:p>
            <a:pPr algn="ctr"/>
            <a:r>
              <a:rPr lang="es-CO" sz="2400" spc="-1" dirty="0">
                <a:latin typeface="Arial"/>
              </a:rPr>
              <a:t>Hipe Matrix</a:t>
            </a: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3A82F82A-4E41-7245-95D0-41F46CEDFFE8}"/>
              </a:ext>
            </a:extLst>
          </p:cNvPr>
          <p:cNvSpPr/>
          <p:nvPr/>
        </p:nvSpPr>
        <p:spPr>
          <a:xfrm>
            <a:off x="617427" y="799800"/>
            <a:ext cx="2698560" cy="1750560"/>
          </a:xfrm>
          <a:prstGeom prst="rect">
            <a:avLst/>
          </a:prstGeom>
          <a:solidFill>
            <a:srgbClr val="FFF5CE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5">
            <a:extLst>
              <a:ext uri="{FF2B5EF4-FFF2-40B4-BE49-F238E27FC236}">
                <a16:creationId xmlns:a16="http://schemas.microsoft.com/office/drawing/2014/main" id="{44C6043B-31C0-6F4D-BE35-A3BFDB09C2F3}"/>
              </a:ext>
            </a:extLst>
          </p:cNvPr>
          <p:cNvSpPr/>
          <p:nvPr/>
        </p:nvSpPr>
        <p:spPr>
          <a:xfrm>
            <a:off x="774387" y="980427"/>
            <a:ext cx="2263200" cy="695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960" tIns="54240" rIns="108960" bIns="5424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Download</a:t>
            </a:r>
            <a:endParaRPr lang="es-CO" sz="1213" spc="-1" dirty="0">
              <a:latin typeface="Arial"/>
            </a:endParaRPr>
          </a:p>
        </p:txBody>
      </p:sp>
      <p:sp>
        <p:nvSpPr>
          <p:cNvPr id="19" name="CustomShape 7">
            <a:extLst>
              <a:ext uri="{FF2B5EF4-FFF2-40B4-BE49-F238E27FC236}">
                <a16:creationId xmlns:a16="http://schemas.microsoft.com/office/drawing/2014/main" id="{7A47A90C-2E4B-534C-9D13-3C93915FFAEB}"/>
              </a:ext>
            </a:extLst>
          </p:cNvPr>
          <p:cNvSpPr/>
          <p:nvPr/>
        </p:nvSpPr>
        <p:spPr>
          <a:xfrm>
            <a:off x="774387" y="1686028"/>
            <a:ext cx="2304000" cy="8561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From SIMFAC:</a:t>
            </a: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ea typeface="Arial"/>
              </a:rPr>
              <a:t>https://www.simfac.mil.co/imag/RADAR/RAW/</a:t>
            </a:r>
            <a:br>
              <a:rPr lang="es-CO" sz="1213" spc="-1" dirty="0">
                <a:solidFill>
                  <a:srgbClr val="000000"/>
                </a:solidFill>
                <a:ea typeface="Arial"/>
              </a:rPr>
            </a:br>
            <a:r>
              <a:rPr lang="es-CO" sz="1213" spc="-1" dirty="0">
                <a:solidFill>
                  <a:srgbClr val="000000"/>
                </a:solidFill>
                <a:ea typeface="Arial"/>
              </a:rPr>
              <a:t>raw files</a:t>
            </a:r>
            <a:endParaRPr lang="es-CO" sz="1213" spc="-1" dirty="0">
              <a:latin typeface="Arial"/>
            </a:endParaRPr>
          </a:p>
        </p:txBody>
      </p:sp>
      <p:sp>
        <p:nvSpPr>
          <p:cNvPr id="20" name="Line 9">
            <a:extLst>
              <a:ext uri="{FF2B5EF4-FFF2-40B4-BE49-F238E27FC236}">
                <a16:creationId xmlns:a16="http://schemas.microsoft.com/office/drawing/2014/main" id="{7A6FD2C7-959F-9447-81BA-0326E6CAFEF3}"/>
              </a:ext>
            </a:extLst>
          </p:cNvPr>
          <p:cNvSpPr/>
          <p:nvPr/>
        </p:nvSpPr>
        <p:spPr>
          <a:xfrm>
            <a:off x="1877568" y="2560440"/>
            <a:ext cx="0" cy="575424"/>
          </a:xfrm>
          <a:prstGeom prst="line">
            <a:avLst/>
          </a:prstGeom>
          <a:ln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6122C-FEF3-0E44-85CE-3161A76D8A18}"/>
              </a:ext>
            </a:extLst>
          </p:cNvPr>
          <p:cNvSpPr txBox="1"/>
          <p:nvPr/>
        </p:nvSpPr>
        <p:spPr>
          <a:xfrm>
            <a:off x="2083873" y="2724120"/>
            <a:ext cx="243436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33" dirty="0"/>
              <a:t>p2_preparation.py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CEEEA-E661-DB4D-B15C-B416536E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08" y="4553977"/>
            <a:ext cx="3456147" cy="21219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DCB920-0A7E-DA48-BABA-4B5BEFC804BA}"/>
              </a:ext>
            </a:extLst>
          </p:cNvPr>
          <p:cNvSpPr txBox="1"/>
          <p:nvPr/>
        </p:nvSpPr>
        <p:spPr>
          <a:xfrm rot="16200000">
            <a:off x="2384688" y="2941904"/>
            <a:ext cx="243436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67" dirty="0" err="1"/>
              <a:t>decodeRADAR.py</a:t>
            </a:r>
            <a:endParaRPr lang="es-ES_tradnl" sz="1067" dirty="0"/>
          </a:p>
        </p:txBody>
      </p:sp>
      <p:sp>
        <p:nvSpPr>
          <p:cNvPr id="24" name="CustomShape 6">
            <a:extLst>
              <a:ext uri="{FF2B5EF4-FFF2-40B4-BE49-F238E27FC236}">
                <a16:creationId xmlns:a16="http://schemas.microsoft.com/office/drawing/2014/main" id="{EA5C929E-FEED-DF4B-89DD-29770D2610A4}"/>
              </a:ext>
            </a:extLst>
          </p:cNvPr>
          <p:cNvSpPr/>
          <p:nvPr/>
        </p:nvSpPr>
        <p:spPr>
          <a:xfrm>
            <a:off x="4286880" y="4113891"/>
            <a:ext cx="2052960" cy="1994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08960" tIns="54240" rIns="108960" bIns="5424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213" b="1" spc="-1" dirty="0">
                <a:solidFill>
                  <a:srgbClr val="000000"/>
                </a:solidFill>
                <a:latin typeface="Arial"/>
                <a:ea typeface="Arial"/>
              </a:rPr>
              <a:t>Generate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a csv matrix with Fecha, Lat,Lon,altura, radial velocity, </a:t>
            </a:r>
            <a:r>
              <a:rPr lang="en-GB" sz="1333" dirty="0"/>
              <a:t>reflectivity</a:t>
            </a: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GITHUB: </a:t>
            </a: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  <a:hlinkClick r:id="rId4"/>
              </a:rPr>
              <a:t>https://github.com/ayarceb/WRFDA_FAC_EAFIT/tree/master/RADAR/decodeRADAR.py</a:t>
            </a:r>
            <a:r>
              <a:rPr lang="es-CO" sz="121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s-CO" sz="1213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CO" sz="1213" spc="-1" dirty="0">
              <a:latin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DE27FF-63BE-9B41-870D-4776CDBE50E4}"/>
              </a:ext>
            </a:extLst>
          </p:cNvPr>
          <p:cNvSpPr txBox="1"/>
          <p:nvPr/>
        </p:nvSpPr>
        <p:spPr>
          <a:xfrm rot="16200000">
            <a:off x="6003580" y="2924143"/>
            <a:ext cx="243436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67" dirty="0"/>
              <a:t>Csv_2_matrix</a:t>
            </a:r>
          </a:p>
        </p:txBody>
      </p:sp>
    </p:spTree>
    <p:extLst>
      <p:ext uri="{BB962C8B-B14F-4D97-AF65-F5344CB8AC3E}">
        <p14:creationId xmlns:p14="http://schemas.microsoft.com/office/powerpoint/2010/main" val="69230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Imagen 4"/>
          <p:cNvPicPr/>
          <p:nvPr/>
        </p:nvPicPr>
        <p:blipFill>
          <a:blip r:embed="rId2"/>
          <a:stretch/>
        </p:blipFill>
        <p:spPr>
          <a:xfrm>
            <a:off x="6426240" y="791040"/>
            <a:ext cx="4520160" cy="5548800"/>
          </a:xfrm>
          <a:prstGeom prst="rect">
            <a:avLst/>
          </a:prstGeom>
          <a:ln>
            <a:noFill/>
          </a:ln>
        </p:spPr>
      </p:pic>
      <p:pic>
        <p:nvPicPr>
          <p:cNvPr id="490" name="Picture 2"/>
          <p:cNvPicPr/>
          <p:nvPr/>
        </p:nvPicPr>
        <p:blipFill>
          <a:blip r:embed="rId3"/>
          <a:stretch/>
        </p:blipFill>
        <p:spPr>
          <a:xfrm>
            <a:off x="1061760" y="2497440"/>
            <a:ext cx="4042560" cy="1861920"/>
          </a:xfrm>
          <a:prstGeom prst="rect">
            <a:avLst/>
          </a:prstGeom>
          <a:ln>
            <a:noFill/>
          </a:ln>
        </p:spPr>
      </p:pic>
      <p:sp>
        <p:nvSpPr>
          <p:cNvPr id="491" name="CustomShape 1"/>
          <p:cNvSpPr/>
          <p:nvPr/>
        </p:nvSpPr>
        <p:spPr>
          <a:xfrm>
            <a:off x="11296800" y="6217440"/>
            <a:ext cx="730560" cy="5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 anchor="ctr">
            <a:noAutofit/>
          </a:bodyPr>
          <a:lstStyle/>
          <a:p>
            <a:pPr algn="r">
              <a:lnSpc>
                <a:spcPct val="100000"/>
              </a:lnSpc>
            </a:pPr>
            <a:fld id="{A8E73195-74CA-4A18-9847-B08F6EB9AC5E}" type="slidenum">
              <a:rPr lang="es-CO" sz="1333" spc="-1">
                <a:solidFill>
                  <a:srgbClr val="595959"/>
                </a:solidFill>
                <a:latin typeface="Arial"/>
                <a:ea typeface="Arial"/>
              </a:rPr>
              <a:t>21</a:t>
            </a:fld>
            <a:endParaRPr lang="es-CO" sz="1333" spc="-1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E73A9E4C-AB8D-4663-A602-A1E3556A7F6C}"/>
              </a:ext>
            </a:extLst>
          </p:cNvPr>
          <p:cNvSpPr/>
          <p:nvPr/>
        </p:nvSpPr>
        <p:spPr>
          <a:xfrm>
            <a:off x="279360" y="791040"/>
            <a:ext cx="5816640" cy="8186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5320" spc="-1" dirty="0">
                <a:solidFill>
                  <a:srgbClr val="000000"/>
                </a:solidFill>
                <a:latin typeface="Arial"/>
                <a:ea typeface="Arial"/>
              </a:rPr>
              <a:t>Pipeline IDEAM</a:t>
            </a:r>
            <a:endParaRPr lang="es-CO" sz="5320" spc="-1" dirty="0"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626C8FAD-5912-43AD-BCCD-FDA736D07179}"/>
              </a:ext>
            </a:extLst>
          </p:cNvPr>
          <p:cNvSpPr/>
          <p:nvPr/>
        </p:nvSpPr>
        <p:spPr>
          <a:xfrm>
            <a:off x="279360" y="5247074"/>
            <a:ext cx="5816640" cy="492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3200" spc="-1" dirty="0">
                <a:solidFill>
                  <a:srgbClr val="000000"/>
                </a:solidFill>
                <a:latin typeface="Arial"/>
                <a:ea typeface="Arial"/>
              </a:rPr>
              <a:t>Análogo al pipeline del METAR</a:t>
            </a:r>
            <a:endParaRPr lang="es-CO" sz="3200" spc="-1" dirty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F792A656-4F7C-45B1-8DDB-F8B8821D8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16" y="212674"/>
            <a:ext cx="6429926" cy="4106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CustomShape 8">
            <a:extLst>
              <a:ext uri="{FF2B5EF4-FFF2-40B4-BE49-F238E27FC236}">
                <a16:creationId xmlns:a16="http://schemas.microsoft.com/office/drawing/2014/main" id="{2A212317-2F32-4552-A57C-02273F434E9D}"/>
              </a:ext>
            </a:extLst>
          </p:cNvPr>
          <p:cNvSpPr/>
          <p:nvPr/>
        </p:nvSpPr>
        <p:spPr>
          <a:xfrm>
            <a:off x="11148827" y="595480"/>
            <a:ext cx="617622" cy="2555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1209" spc="-1" dirty="0">
                <a:latin typeface="Arial"/>
              </a:rPr>
              <a:t>NO</a:t>
            </a:r>
            <a:r>
              <a:rPr lang="es-CO" sz="1209" spc="-1" baseline="-25000" dirty="0">
                <a:latin typeface="Arial"/>
              </a:rPr>
              <a:t>2</a:t>
            </a:r>
            <a:r>
              <a:rPr lang="es-CO" sz="1209" spc="-1" dirty="0">
                <a:latin typeface="Arial"/>
              </a:rPr>
              <a:t> (ppm)</a:t>
            </a: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0A1E9342-2488-4371-BB03-92849FF09434}"/>
              </a:ext>
            </a:extLst>
          </p:cNvPr>
          <p:cNvSpPr/>
          <p:nvPr/>
        </p:nvSpPr>
        <p:spPr>
          <a:xfrm>
            <a:off x="8035174" y="212673"/>
            <a:ext cx="1684811" cy="38280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1209" spc="-1" dirty="0" err="1">
                <a:latin typeface="Arial"/>
              </a:rPr>
              <a:t>All</a:t>
            </a:r>
            <a:r>
              <a:rPr lang="es-CO" sz="1209" spc="-1" dirty="0">
                <a:latin typeface="Arial"/>
              </a:rPr>
              <a:t> </a:t>
            </a:r>
            <a:r>
              <a:rPr lang="es-CO" sz="1209" spc="-1" dirty="0" err="1">
                <a:latin typeface="Arial"/>
              </a:rPr>
              <a:t>flights</a:t>
            </a:r>
            <a:r>
              <a:rPr lang="es-CO" sz="1209" spc="-1" dirty="0">
                <a:latin typeface="Arial"/>
              </a:rPr>
              <a:t> in a </a:t>
            </a:r>
            <a:r>
              <a:rPr lang="es-CO" sz="1209" spc="-1" dirty="0" err="1">
                <a:latin typeface="Arial"/>
              </a:rPr>
              <a:t>map</a:t>
            </a:r>
            <a:endParaRPr lang="es-CO" sz="1209" spc="-1" dirty="0">
              <a:latin typeface="Arial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00DE673-F66F-4075-9E7E-07E7D1628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8" b="6639"/>
          <a:stretch/>
        </p:blipFill>
        <p:spPr>
          <a:xfrm>
            <a:off x="85282" y="1264209"/>
            <a:ext cx="5387111" cy="25184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24C56E7-8B4E-4E72-A08F-FE40FCC2152A}"/>
              </a:ext>
            </a:extLst>
          </p:cNvPr>
          <p:cNvSpPr txBox="1"/>
          <p:nvPr/>
        </p:nvSpPr>
        <p:spPr>
          <a:xfrm>
            <a:off x="1247875" y="3872440"/>
            <a:ext cx="6096524" cy="427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77" dirty="0"/>
              <a:t>http://3.139.59.142:8501/</a:t>
            </a:r>
          </a:p>
        </p:txBody>
      </p:sp>
      <p:pic>
        <p:nvPicPr>
          <p:cNvPr id="13" name="Imagen 12" descr="Avión de hélice en una pista&#10;&#10;Descripción generada automáticamente">
            <a:extLst>
              <a:ext uri="{FF2B5EF4-FFF2-40B4-BE49-F238E27FC236}">
                <a16:creationId xmlns:a16="http://schemas.microsoft.com/office/drawing/2014/main" id="{93B05D9B-532E-4CF4-9D60-F2E996F98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53" y="4882172"/>
            <a:ext cx="3553115" cy="1746552"/>
          </a:xfrm>
          <a:prstGeom prst="rect">
            <a:avLst/>
          </a:prstGeom>
        </p:spPr>
      </p:pic>
      <p:pic>
        <p:nvPicPr>
          <p:cNvPr id="15" name="Imagen 14" descr="Avión en la pista de aterrizaje&#10;&#10;Descripción generada automáticamente">
            <a:extLst>
              <a:ext uri="{FF2B5EF4-FFF2-40B4-BE49-F238E27FC236}">
                <a16:creationId xmlns:a16="http://schemas.microsoft.com/office/drawing/2014/main" id="{D6637006-4A36-4187-B62E-64B212F52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684" y="4882172"/>
            <a:ext cx="3178765" cy="1763155"/>
          </a:xfrm>
          <a:prstGeom prst="rect">
            <a:avLst/>
          </a:prstGeom>
        </p:spPr>
      </p:pic>
      <p:pic>
        <p:nvPicPr>
          <p:cNvPr id="17" name="Imagen 16" descr="Avión de hélice en una pista&#10;&#10;Descripción generada automáticamente">
            <a:extLst>
              <a:ext uri="{FF2B5EF4-FFF2-40B4-BE49-F238E27FC236}">
                <a16:creationId xmlns:a16="http://schemas.microsoft.com/office/drawing/2014/main" id="{9F3897D6-C5C7-43A0-8908-1657E5811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26" y="4882172"/>
            <a:ext cx="3319043" cy="1746554"/>
          </a:xfrm>
          <a:prstGeom prst="rect">
            <a:avLst/>
          </a:prstGeom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E598AC95-3C2A-4871-8708-2A8BE6DEB580}"/>
              </a:ext>
            </a:extLst>
          </p:cNvPr>
          <p:cNvSpPr/>
          <p:nvPr/>
        </p:nvSpPr>
        <p:spPr>
          <a:xfrm>
            <a:off x="-2564678" y="154338"/>
            <a:ext cx="10970400" cy="8186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5320" spc="-1" dirty="0">
                <a:solidFill>
                  <a:srgbClr val="000000"/>
                </a:solidFill>
                <a:latin typeface="Arial"/>
                <a:ea typeface="Arial"/>
              </a:rPr>
              <a:t>Pipeline Simple </a:t>
            </a:r>
            <a:endParaRPr lang="es-CO" sz="532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6058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n 42"/>
          <p:cNvPicPr/>
          <p:nvPr/>
        </p:nvPicPr>
        <p:blipFill>
          <a:blip r:embed="rId2"/>
          <a:stretch/>
        </p:blipFill>
        <p:spPr>
          <a:xfrm>
            <a:off x="6073418" y="361806"/>
            <a:ext cx="2171707" cy="1390624"/>
          </a:xfrm>
          <a:prstGeom prst="rect">
            <a:avLst/>
          </a:prstGeom>
          <a:ln>
            <a:noFill/>
          </a:ln>
        </p:spPr>
      </p:pic>
      <p:pic>
        <p:nvPicPr>
          <p:cNvPr id="44" name="Imagen 43"/>
          <p:cNvPicPr/>
          <p:nvPr/>
        </p:nvPicPr>
        <p:blipFill>
          <a:blip r:embed="rId3"/>
          <a:stretch/>
        </p:blipFill>
        <p:spPr>
          <a:xfrm>
            <a:off x="8560345" y="350051"/>
            <a:ext cx="2319303" cy="1459415"/>
          </a:xfrm>
          <a:prstGeom prst="rect">
            <a:avLst/>
          </a:prstGeom>
          <a:ln>
            <a:noFill/>
          </a:ln>
        </p:spPr>
      </p:pic>
      <p:pic>
        <p:nvPicPr>
          <p:cNvPr id="45" name="Imagen 44"/>
          <p:cNvPicPr/>
          <p:nvPr/>
        </p:nvPicPr>
        <p:blipFill>
          <a:blip r:embed="rId4"/>
          <a:stretch/>
        </p:blipFill>
        <p:spPr>
          <a:xfrm>
            <a:off x="7396992" y="4772705"/>
            <a:ext cx="2523935" cy="1517321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9584809" y="4763997"/>
            <a:ext cx="696618" cy="20027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NO2 (ppm)</a:t>
            </a:r>
          </a:p>
        </p:txBody>
      </p:sp>
      <p:sp>
        <p:nvSpPr>
          <p:cNvPr id="47" name="CustomShape 2"/>
          <p:cNvSpPr/>
          <p:nvPr/>
        </p:nvSpPr>
        <p:spPr>
          <a:xfrm>
            <a:off x="8156306" y="4589407"/>
            <a:ext cx="1125474" cy="19897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27 January 2021</a:t>
            </a:r>
          </a:p>
        </p:txBody>
      </p:sp>
      <p:pic>
        <p:nvPicPr>
          <p:cNvPr id="48" name="Imagen 47"/>
          <p:cNvPicPr/>
          <p:nvPr/>
        </p:nvPicPr>
        <p:blipFill>
          <a:blip r:embed="rId5"/>
          <a:stretch/>
        </p:blipFill>
        <p:spPr>
          <a:xfrm>
            <a:off x="4104601" y="4825387"/>
            <a:ext cx="2165176" cy="1393672"/>
          </a:xfrm>
          <a:prstGeom prst="rect">
            <a:avLst/>
          </a:prstGeom>
          <a:ln>
            <a:noFill/>
          </a:ln>
        </p:spPr>
      </p:pic>
      <p:sp>
        <p:nvSpPr>
          <p:cNvPr id="49" name="CustomShape 3"/>
          <p:cNvSpPr/>
          <p:nvPr/>
        </p:nvSpPr>
        <p:spPr>
          <a:xfrm>
            <a:off x="4613567" y="4649491"/>
            <a:ext cx="966558" cy="11450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24 January 2021</a:t>
            </a:r>
          </a:p>
        </p:txBody>
      </p:sp>
      <p:sp>
        <p:nvSpPr>
          <p:cNvPr id="50" name="CustomShape 4"/>
          <p:cNvSpPr/>
          <p:nvPr/>
        </p:nvSpPr>
        <p:spPr>
          <a:xfrm>
            <a:off x="6070806" y="4708268"/>
            <a:ext cx="397508" cy="18721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NO2 (ppm)</a:t>
            </a:r>
          </a:p>
        </p:txBody>
      </p:sp>
      <p:sp>
        <p:nvSpPr>
          <p:cNvPr id="51" name="CustomShape 5"/>
          <p:cNvSpPr/>
          <p:nvPr/>
        </p:nvSpPr>
        <p:spPr>
          <a:xfrm>
            <a:off x="1152246" y="4596809"/>
            <a:ext cx="1347956" cy="12843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23 January 2021</a:t>
            </a:r>
          </a:p>
        </p:txBody>
      </p:sp>
      <p:pic>
        <p:nvPicPr>
          <p:cNvPr id="52" name="Imagen 51"/>
          <p:cNvPicPr/>
          <p:nvPr/>
        </p:nvPicPr>
        <p:blipFill>
          <a:blip r:embed="rId6"/>
          <a:stretch/>
        </p:blipFill>
        <p:spPr>
          <a:xfrm>
            <a:off x="609320" y="4735262"/>
            <a:ext cx="2530465" cy="1394107"/>
          </a:xfrm>
          <a:prstGeom prst="rect">
            <a:avLst/>
          </a:prstGeom>
          <a:ln>
            <a:noFill/>
          </a:ln>
        </p:spPr>
      </p:pic>
      <p:sp>
        <p:nvSpPr>
          <p:cNvPr id="53" name="CustomShape 6"/>
          <p:cNvSpPr/>
          <p:nvPr/>
        </p:nvSpPr>
        <p:spPr>
          <a:xfrm>
            <a:off x="2855913" y="4696512"/>
            <a:ext cx="449754" cy="12843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NO2 (ppm)</a:t>
            </a:r>
          </a:p>
        </p:txBody>
      </p:sp>
      <p:pic>
        <p:nvPicPr>
          <p:cNvPr id="54" name="Imagen 53"/>
          <p:cNvPicPr/>
          <p:nvPr/>
        </p:nvPicPr>
        <p:blipFill>
          <a:blip r:embed="rId7"/>
          <a:stretch/>
        </p:blipFill>
        <p:spPr>
          <a:xfrm>
            <a:off x="9011405" y="2580970"/>
            <a:ext cx="2404203" cy="1477701"/>
          </a:xfrm>
          <a:prstGeom prst="rect">
            <a:avLst/>
          </a:prstGeom>
          <a:ln>
            <a:noFill/>
          </a:ln>
        </p:spPr>
      </p:pic>
      <p:sp>
        <p:nvSpPr>
          <p:cNvPr id="55" name="CustomShape 7"/>
          <p:cNvSpPr/>
          <p:nvPr/>
        </p:nvSpPr>
        <p:spPr>
          <a:xfrm>
            <a:off x="9439825" y="2463416"/>
            <a:ext cx="1192959" cy="1114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22 January 2021</a:t>
            </a:r>
          </a:p>
        </p:txBody>
      </p:sp>
      <p:sp>
        <p:nvSpPr>
          <p:cNvPr id="56" name="CustomShape 8"/>
          <p:cNvSpPr/>
          <p:nvPr/>
        </p:nvSpPr>
        <p:spPr>
          <a:xfrm>
            <a:off x="11075572" y="2582712"/>
            <a:ext cx="397943" cy="11145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 dirty="0">
                <a:latin typeface="Arial"/>
              </a:rPr>
              <a:t>NO2 (ppm)</a:t>
            </a:r>
          </a:p>
        </p:txBody>
      </p:sp>
      <p:pic>
        <p:nvPicPr>
          <p:cNvPr id="57" name="Imagen 56"/>
          <p:cNvPicPr/>
          <p:nvPr/>
        </p:nvPicPr>
        <p:blipFill>
          <a:blip r:embed="rId8"/>
          <a:stretch/>
        </p:blipFill>
        <p:spPr>
          <a:xfrm>
            <a:off x="5738606" y="2643666"/>
            <a:ext cx="2467334" cy="1399767"/>
          </a:xfrm>
          <a:prstGeom prst="rect">
            <a:avLst/>
          </a:prstGeom>
          <a:ln>
            <a:noFill/>
          </a:ln>
        </p:spPr>
      </p:pic>
      <p:sp>
        <p:nvSpPr>
          <p:cNvPr id="58" name="CustomShape 9"/>
          <p:cNvSpPr/>
          <p:nvPr/>
        </p:nvSpPr>
        <p:spPr>
          <a:xfrm>
            <a:off x="8060957" y="2630169"/>
            <a:ext cx="475877" cy="1219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NO2 (ppm)</a:t>
            </a:r>
          </a:p>
        </p:txBody>
      </p:sp>
      <p:sp>
        <p:nvSpPr>
          <p:cNvPr id="59" name="CustomShape 10"/>
          <p:cNvSpPr/>
          <p:nvPr/>
        </p:nvSpPr>
        <p:spPr>
          <a:xfrm>
            <a:off x="6345970" y="2525676"/>
            <a:ext cx="1427632" cy="1223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21 January 2021</a:t>
            </a:r>
          </a:p>
        </p:txBody>
      </p:sp>
      <p:pic>
        <p:nvPicPr>
          <p:cNvPr id="60" name="Imagen 59"/>
          <p:cNvPicPr/>
          <p:nvPr/>
        </p:nvPicPr>
        <p:blipFill>
          <a:blip r:embed="rId9"/>
          <a:stretch/>
        </p:blipFill>
        <p:spPr>
          <a:xfrm>
            <a:off x="371599" y="2567038"/>
            <a:ext cx="2253124" cy="1495117"/>
          </a:xfrm>
          <a:prstGeom prst="rect">
            <a:avLst/>
          </a:prstGeom>
          <a:ln>
            <a:noFill/>
          </a:ln>
        </p:spPr>
      </p:pic>
      <p:sp>
        <p:nvSpPr>
          <p:cNvPr id="61" name="CustomShape 11"/>
          <p:cNvSpPr/>
          <p:nvPr/>
        </p:nvSpPr>
        <p:spPr>
          <a:xfrm>
            <a:off x="752126" y="2369373"/>
            <a:ext cx="1408039" cy="14803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14 Nov 2020</a:t>
            </a:r>
          </a:p>
        </p:txBody>
      </p:sp>
      <p:sp>
        <p:nvSpPr>
          <p:cNvPr id="62" name="CustomShape 12"/>
          <p:cNvSpPr/>
          <p:nvPr/>
        </p:nvSpPr>
        <p:spPr>
          <a:xfrm>
            <a:off x="2328225" y="2480831"/>
            <a:ext cx="475877" cy="1219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NO2 (ppm)</a:t>
            </a:r>
          </a:p>
        </p:txBody>
      </p:sp>
      <p:pic>
        <p:nvPicPr>
          <p:cNvPr id="63" name="Imagen 62"/>
          <p:cNvPicPr/>
          <p:nvPr/>
        </p:nvPicPr>
        <p:blipFill>
          <a:blip r:embed="rId10"/>
          <a:stretch/>
        </p:blipFill>
        <p:spPr>
          <a:xfrm>
            <a:off x="2804102" y="2751206"/>
            <a:ext cx="2345426" cy="1354487"/>
          </a:xfrm>
          <a:prstGeom prst="rect">
            <a:avLst/>
          </a:prstGeom>
          <a:ln>
            <a:noFill/>
          </a:ln>
        </p:spPr>
      </p:pic>
      <p:sp>
        <p:nvSpPr>
          <p:cNvPr id="64" name="CustomShape 13"/>
          <p:cNvSpPr/>
          <p:nvPr/>
        </p:nvSpPr>
        <p:spPr>
          <a:xfrm>
            <a:off x="2853301" y="2602740"/>
            <a:ext cx="1561731" cy="1489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16 January 2021</a:t>
            </a:r>
          </a:p>
        </p:txBody>
      </p:sp>
      <p:sp>
        <p:nvSpPr>
          <p:cNvPr id="65" name="CustomShape 14"/>
          <p:cNvSpPr/>
          <p:nvPr/>
        </p:nvSpPr>
        <p:spPr>
          <a:xfrm>
            <a:off x="7910748" y="336118"/>
            <a:ext cx="520722" cy="1489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NO2 (ppm)</a:t>
            </a:r>
          </a:p>
        </p:txBody>
      </p:sp>
      <p:sp>
        <p:nvSpPr>
          <p:cNvPr id="66" name="CustomShape 15"/>
          <p:cNvSpPr/>
          <p:nvPr/>
        </p:nvSpPr>
        <p:spPr>
          <a:xfrm>
            <a:off x="8867292" y="209421"/>
            <a:ext cx="1441129" cy="1415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13 nov 2020</a:t>
            </a:r>
          </a:p>
        </p:txBody>
      </p:sp>
      <p:sp>
        <p:nvSpPr>
          <p:cNvPr id="67" name="CustomShape 16"/>
          <p:cNvSpPr/>
          <p:nvPr/>
        </p:nvSpPr>
        <p:spPr>
          <a:xfrm>
            <a:off x="4801219" y="2725954"/>
            <a:ext cx="480231" cy="14193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NO2 (ppm)</a:t>
            </a:r>
          </a:p>
        </p:txBody>
      </p:sp>
      <p:sp>
        <p:nvSpPr>
          <p:cNvPr id="68" name="CustomShape 17"/>
          <p:cNvSpPr/>
          <p:nvPr/>
        </p:nvSpPr>
        <p:spPr>
          <a:xfrm>
            <a:off x="6475715" y="205502"/>
            <a:ext cx="1187299" cy="1149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10 nov 2020</a:t>
            </a:r>
          </a:p>
        </p:txBody>
      </p:sp>
      <p:sp>
        <p:nvSpPr>
          <p:cNvPr id="69" name="CustomShape 18"/>
          <p:cNvSpPr/>
          <p:nvPr/>
        </p:nvSpPr>
        <p:spPr>
          <a:xfrm>
            <a:off x="10559203" y="350051"/>
            <a:ext cx="395766" cy="1149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NO2 (ppm)</a:t>
            </a:r>
          </a:p>
        </p:txBody>
      </p:sp>
      <p:pic>
        <p:nvPicPr>
          <p:cNvPr id="70" name="Imagen 69"/>
          <p:cNvPicPr/>
          <p:nvPr/>
        </p:nvPicPr>
        <p:blipFill>
          <a:blip r:embed="rId11"/>
          <a:stretch/>
        </p:blipFill>
        <p:spPr>
          <a:xfrm>
            <a:off x="3621757" y="389671"/>
            <a:ext cx="2243546" cy="1479443"/>
          </a:xfrm>
          <a:prstGeom prst="rect">
            <a:avLst/>
          </a:prstGeom>
          <a:ln>
            <a:noFill/>
          </a:ln>
        </p:spPr>
      </p:pic>
      <p:sp>
        <p:nvSpPr>
          <p:cNvPr id="71" name="CustomShape 19"/>
          <p:cNvSpPr/>
          <p:nvPr/>
        </p:nvSpPr>
        <p:spPr>
          <a:xfrm>
            <a:off x="4134508" y="265507"/>
            <a:ext cx="1096303" cy="1210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2 nov 2020</a:t>
            </a:r>
          </a:p>
        </p:txBody>
      </p:sp>
      <p:sp>
        <p:nvSpPr>
          <p:cNvPr id="72" name="CustomShape 20"/>
          <p:cNvSpPr/>
          <p:nvPr/>
        </p:nvSpPr>
        <p:spPr>
          <a:xfrm>
            <a:off x="5468231" y="305206"/>
            <a:ext cx="365289" cy="1206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NO2 (ppm)</a:t>
            </a:r>
          </a:p>
        </p:txBody>
      </p:sp>
      <p:pic>
        <p:nvPicPr>
          <p:cNvPr id="73" name="Imagen 72"/>
          <p:cNvPicPr/>
          <p:nvPr/>
        </p:nvPicPr>
        <p:blipFill>
          <a:blip r:embed="rId12"/>
          <a:stretch/>
        </p:blipFill>
        <p:spPr>
          <a:xfrm>
            <a:off x="579713" y="456285"/>
            <a:ext cx="2277506" cy="1457238"/>
          </a:xfrm>
          <a:prstGeom prst="rect">
            <a:avLst/>
          </a:prstGeom>
          <a:ln>
            <a:noFill/>
          </a:ln>
        </p:spPr>
      </p:pic>
      <p:sp>
        <p:nvSpPr>
          <p:cNvPr id="74" name="CustomShape 21"/>
          <p:cNvSpPr/>
          <p:nvPr/>
        </p:nvSpPr>
        <p:spPr>
          <a:xfrm>
            <a:off x="698138" y="290838"/>
            <a:ext cx="677026" cy="19069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1 nov 2020</a:t>
            </a:r>
          </a:p>
        </p:txBody>
      </p:sp>
      <p:sp>
        <p:nvSpPr>
          <p:cNvPr id="75" name="CustomShape 22"/>
          <p:cNvSpPr/>
          <p:nvPr/>
        </p:nvSpPr>
        <p:spPr>
          <a:xfrm>
            <a:off x="2342593" y="502001"/>
            <a:ext cx="475877" cy="12190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8847" tIns="54423" rIns="108847" bIns="54423" anchor="ctr">
            <a:noAutofit/>
          </a:bodyPr>
          <a:lstStyle/>
          <a:p>
            <a:pPr algn="ctr"/>
            <a:r>
              <a:rPr lang="es-CO" sz="726" spc="-1">
                <a:latin typeface="Arial"/>
              </a:rPr>
              <a:t>NO2 (ppm)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ángulo 60">
            <a:extLst>
              <a:ext uri="{FF2B5EF4-FFF2-40B4-BE49-F238E27FC236}">
                <a16:creationId xmlns:a16="http://schemas.microsoft.com/office/drawing/2014/main" id="{45C5D26A-5108-47F1-8624-908D008A10BE}"/>
              </a:ext>
            </a:extLst>
          </p:cNvPr>
          <p:cNvSpPr/>
          <p:nvPr/>
        </p:nvSpPr>
        <p:spPr>
          <a:xfrm>
            <a:off x="47925" y="4097809"/>
            <a:ext cx="12068848" cy="16639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 dirty="0">
              <a:solidFill>
                <a:schemeClr val="tx1"/>
              </a:solidFill>
            </a:endParaRP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ADCD9FA3-CF61-4238-8307-C908E4E4DD6F}"/>
              </a:ext>
            </a:extLst>
          </p:cNvPr>
          <p:cNvSpPr/>
          <p:nvPr/>
        </p:nvSpPr>
        <p:spPr>
          <a:xfrm>
            <a:off x="4235441" y="273439"/>
            <a:ext cx="7892123" cy="10902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 dirty="0">
              <a:solidFill>
                <a:schemeClr val="tx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1FA1301-FC73-43A1-AD08-5E0D9AD8A8A0}"/>
              </a:ext>
            </a:extLst>
          </p:cNvPr>
          <p:cNvSpPr/>
          <p:nvPr/>
        </p:nvSpPr>
        <p:spPr>
          <a:xfrm>
            <a:off x="47925" y="1474392"/>
            <a:ext cx="12068849" cy="253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67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353E586-391E-4922-A72C-672D2703D8A7}"/>
              </a:ext>
            </a:extLst>
          </p:cNvPr>
          <p:cNvSpPr/>
          <p:nvPr/>
        </p:nvSpPr>
        <p:spPr>
          <a:xfrm>
            <a:off x="2827019" y="2168013"/>
            <a:ext cx="9138904" cy="16786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467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A4E3612-00F2-4488-8322-3C8B93729E07}"/>
              </a:ext>
            </a:extLst>
          </p:cNvPr>
          <p:cNvSpPr/>
          <p:nvPr/>
        </p:nvSpPr>
        <p:spPr>
          <a:xfrm>
            <a:off x="5155888" y="4547759"/>
            <a:ext cx="1894093" cy="763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33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3BEF76-F899-4D34-8DF3-19B691B1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05" y="385295"/>
            <a:ext cx="3693171" cy="763600"/>
          </a:xfrm>
        </p:spPr>
        <p:txBody>
          <a:bodyPr/>
          <a:lstStyle/>
          <a:p>
            <a:pPr algn="ctr"/>
            <a:r>
              <a:rPr lang="es-MX" sz="2133" dirty="0"/>
              <a:t>Pipeline “</a:t>
            </a:r>
            <a:r>
              <a:rPr lang="es-MX" sz="2133" dirty="0" err="1"/>
              <a:t>The</a:t>
            </a:r>
            <a:r>
              <a:rPr lang="es-MX" sz="2133" dirty="0"/>
              <a:t> </a:t>
            </a:r>
            <a:r>
              <a:rPr lang="es-MX" sz="2133" dirty="0" err="1"/>
              <a:t>system</a:t>
            </a:r>
            <a:r>
              <a:rPr lang="es-MX" sz="2133" dirty="0"/>
              <a:t>”. </a:t>
            </a:r>
            <a:r>
              <a:rPr lang="es-MX" sz="2133" dirty="0" err="1"/>
              <a:t>observations</a:t>
            </a:r>
            <a:r>
              <a:rPr lang="es-MX" sz="2133" dirty="0"/>
              <a:t> and </a:t>
            </a:r>
            <a:r>
              <a:rPr lang="es-MX" sz="2133" dirty="0" err="1"/>
              <a:t>models</a:t>
            </a:r>
            <a:endParaRPr lang="es-CO" sz="2133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57E6371-53EC-42AD-9969-E3CD54A55781}"/>
              </a:ext>
            </a:extLst>
          </p:cNvPr>
          <p:cNvSpPr/>
          <p:nvPr/>
        </p:nvSpPr>
        <p:spPr>
          <a:xfrm>
            <a:off x="2964667" y="2346603"/>
            <a:ext cx="1138016" cy="1413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/>
              <a:t>Sondas</a:t>
            </a:r>
            <a:endParaRPr lang="es-CO" sz="1067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1F22D5D-3386-4C6C-86E9-44D213C7FE99}"/>
              </a:ext>
            </a:extLst>
          </p:cNvPr>
          <p:cNvSpPr/>
          <p:nvPr/>
        </p:nvSpPr>
        <p:spPr>
          <a:xfrm>
            <a:off x="4304664" y="2346603"/>
            <a:ext cx="1138016" cy="1413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/>
              <a:t>METAR</a:t>
            </a:r>
            <a:endParaRPr lang="es-CO" sz="1067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226B9F6-1CFA-4C51-8C58-9D19EDD95DCC}"/>
              </a:ext>
            </a:extLst>
          </p:cNvPr>
          <p:cNvSpPr/>
          <p:nvPr/>
        </p:nvSpPr>
        <p:spPr>
          <a:xfrm>
            <a:off x="5565661" y="2346604"/>
            <a:ext cx="1484320" cy="1413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 err="1"/>
              <a:t>Satellite</a:t>
            </a:r>
            <a:r>
              <a:rPr lang="es-MX" sz="1067" dirty="0"/>
              <a:t> (GOES</a:t>
            </a:r>
          </a:p>
          <a:p>
            <a:pPr algn="ctr"/>
            <a:r>
              <a:rPr lang="es-MX" sz="1067" dirty="0"/>
              <a:t>Sentinel-5</a:t>
            </a:r>
          </a:p>
          <a:p>
            <a:pPr algn="ctr"/>
            <a:r>
              <a:rPr lang="es-MX" sz="1067" dirty="0"/>
              <a:t>Sentinel-2)</a:t>
            </a:r>
            <a:endParaRPr lang="es-CO" sz="1067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A2C2173-6BD1-4337-8C95-60F6F9D583AE}"/>
              </a:ext>
            </a:extLst>
          </p:cNvPr>
          <p:cNvSpPr/>
          <p:nvPr/>
        </p:nvSpPr>
        <p:spPr>
          <a:xfrm>
            <a:off x="7155439" y="2346605"/>
            <a:ext cx="1484320" cy="1413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/>
              <a:t>RADAR</a:t>
            </a:r>
            <a:endParaRPr lang="es-CO" sz="1067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FC54F3B-8E97-4B78-8430-8E02DF0C04CE}"/>
              </a:ext>
            </a:extLst>
          </p:cNvPr>
          <p:cNvSpPr/>
          <p:nvPr/>
        </p:nvSpPr>
        <p:spPr>
          <a:xfrm>
            <a:off x="8735172" y="2343741"/>
            <a:ext cx="1484320" cy="1413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/>
              <a:t>Precipitación </a:t>
            </a:r>
          </a:p>
          <a:p>
            <a:pPr algn="ctr"/>
            <a:r>
              <a:rPr lang="es-MX" sz="1067" dirty="0"/>
              <a:t>IDEAM</a:t>
            </a:r>
            <a:endParaRPr lang="es-CO" sz="1067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DF22B9A-8769-41D2-B3B1-E91F4EDDC730}"/>
              </a:ext>
            </a:extLst>
          </p:cNvPr>
          <p:cNvSpPr txBox="1"/>
          <p:nvPr/>
        </p:nvSpPr>
        <p:spPr>
          <a:xfrm>
            <a:off x="5253759" y="4720774"/>
            <a:ext cx="1516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Matrix interface</a:t>
            </a:r>
            <a:endParaRPr lang="es-CO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756938-365E-44AA-8832-9C9AD710347B}"/>
              </a:ext>
            </a:extLst>
          </p:cNvPr>
          <p:cNvSpPr txBox="1"/>
          <p:nvPr/>
        </p:nvSpPr>
        <p:spPr>
          <a:xfrm>
            <a:off x="335377" y="6209653"/>
            <a:ext cx="385355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67" dirty="0"/>
              <a:t>Data </a:t>
            </a:r>
            <a:r>
              <a:rPr lang="es-MX" sz="1867" dirty="0" err="1"/>
              <a:t>assimilation</a:t>
            </a:r>
            <a:r>
              <a:rPr lang="es-MX" sz="1867" dirty="0"/>
              <a:t> </a:t>
            </a:r>
            <a:r>
              <a:rPr lang="es-MX" sz="1867" dirty="0" err="1"/>
              <a:t>validation</a:t>
            </a:r>
            <a:r>
              <a:rPr lang="es-MX" sz="1867" dirty="0"/>
              <a:t> </a:t>
            </a:r>
            <a:r>
              <a:rPr lang="es-MX" sz="1867" dirty="0" err="1"/>
              <a:t>purposes</a:t>
            </a:r>
            <a:r>
              <a:rPr lang="es-MX" sz="1867" dirty="0"/>
              <a:t> </a:t>
            </a:r>
            <a:endParaRPr lang="es-CO" sz="1867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3257835-EB52-4C39-B23E-491861E588C7}"/>
              </a:ext>
            </a:extLst>
          </p:cNvPr>
          <p:cNvSpPr/>
          <p:nvPr/>
        </p:nvSpPr>
        <p:spPr>
          <a:xfrm>
            <a:off x="10322820" y="2329293"/>
            <a:ext cx="1484320" cy="1413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067" dirty="0"/>
              <a:t>Simple </a:t>
            </a:r>
            <a:r>
              <a:rPr lang="es-MX" sz="1067" dirty="0" err="1"/>
              <a:t>unit</a:t>
            </a:r>
            <a:endParaRPr lang="es-CO" sz="1067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5E37394A-B07C-4D35-8FD6-E2DCDC8F4EFB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>
            <a:off x="6082350" y="4009134"/>
            <a:ext cx="20585" cy="53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2135235-6D30-455D-8075-0E7A78FCAB46}"/>
              </a:ext>
            </a:extLst>
          </p:cNvPr>
          <p:cNvCxnSpPr>
            <a:cxnSpLocks/>
            <a:stCxn id="15" idx="3"/>
            <a:endCxn id="39" idx="1"/>
          </p:cNvCxnSpPr>
          <p:nvPr/>
        </p:nvCxnSpPr>
        <p:spPr>
          <a:xfrm>
            <a:off x="7049982" y="4929559"/>
            <a:ext cx="2547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AC8B3D2D-6E31-428D-9243-D2D61C2410CC}"/>
              </a:ext>
            </a:extLst>
          </p:cNvPr>
          <p:cNvSpPr/>
          <p:nvPr/>
        </p:nvSpPr>
        <p:spPr>
          <a:xfrm>
            <a:off x="794194" y="4708013"/>
            <a:ext cx="2423831" cy="603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867" dirty="0"/>
              <a:t>CSV, .</a:t>
            </a:r>
            <a:r>
              <a:rPr lang="es-MX" sz="1867" dirty="0" err="1"/>
              <a:t>mat</a:t>
            </a:r>
            <a:r>
              <a:rPr lang="es-MX" sz="1867" dirty="0"/>
              <a:t>, .</a:t>
            </a:r>
            <a:r>
              <a:rPr lang="es-MX" sz="1867" dirty="0" err="1"/>
              <a:t>nc</a:t>
            </a:r>
            <a:endParaRPr lang="es-CO" sz="1867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1FC8B4D-F332-4681-AFE0-F7F98C0E987C}"/>
              </a:ext>
            </a:extLst>
          </p:cNvPr>
          <p:cNvSpPr txBox="1"/>
          <p:nvPr/>
        </p:nvSpPr>
        <p:spPr>
          <a:xfrm>
            <a:off x="4393117" y="356158"/>
            <a:ext cx="33874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594" indent="-228594">
              <a:buFontTx/>
              <a:buChar char="-"/>
            </a:pPr>
            <a:r>
              <a:rPr lang="es-MX" sz="1400" dirty="0"/>
              <a:t>Time </a:t>
            </a:r>
            <a:r>
              <a:rPr lang="es-MX" sz="1400" dirty="0" err="1"/>
              <a:t>range</a:t>
            </a:r>
            <a:r>
              <a:rPr lang="es-MX" sz="1400" dirty="0"/>
              <a:t> </a:t>
            </a:r>
            <a:r>
              <a:rPr lang="es-MX" sz="1400" dirty="0" err="1"/>
              <a:t>selection</a:t>
            </a:r>
            <a:endParaRPr lang="es-MX" sz="1400" dirty="0"/>
          </a:p>
          <a:p>
            <a:pPr marL="228594" indent="-228594">
              <a:buFontTx/>
              <a:buChar char="-"/>
            </a:pPr>
            <a:r>
              <a:rPr lang="es-MX" sz="1400" dirty="0" err="1"/>
              <a:t>Observation</a:t>
            </a:r>
            <a:r>
              <a:rPr lang="es-MX" sz="1400" dirty="0"/>
              <a:t> </a:t>
            </a:r>
            <a:r>
              <a:rPr lang="es-MX" sz="1400" dirty="0" err="1"/>
              <a:t>selection</a:t>
            </a:r>
            <a:endParaRPr lang="es-MX" sz="1400" dirty="0"/>
          </a:p>
          <a:p>
            <a:r>
              <a:rPr lang="es-MX" sz="1400" dirty="0"/>
              <a:t>-   </a:t>
            </a:r>
            <a:r>
              <a:rPr lang="es-MX" sz="1400" dirty="0" err="1"/>
              <a:t>Station</a:t>
            </a:r>
            <a:r>
              <a:rPr lang="es-MX" sz="1400" dirty="0"/>
              <a:t> </a:t>
            </a:r>
            <a:r>
              <a:rPr lang="es-MX" sz="1400" dirty="0" err="1"/>
              <a:t>selection</a:t>
            </a:r>
            <a:endParaRPr lang="es-MX" sz="1400" dirty="0"/>
          </a:p>
          <a:p>
            <a:r>
              <a:rPr lang="es-MX" sz="1400" dirty="0"/>
              <a:t>-   </a:t>
            </a:r>
            <a:r>
              <a:rPr lang="es-MX" sz="1400" dirty="0" err="1"/>
              <a:t>Spatial</a:t>
            </a:r>
            <a:r>
              <a:rPr lang="es-MX" sz="1400" dirty="0"/>
              <a:t> </a:t>
            </a:r>
            <a:r>
              <a:rPr lang="es-MX" sz="1400" dirty="0" err="1"/>
              <a:t>resolution</a:t>
            </a:r>
            <a:r>
              <a:rPr lang="es-MX" sz="1400" dirty="0"/>
              <a:t> </a:t>
            </a:r>
            <a:r>
              <a:rPr lang="es-MX" sz="1400" dirty="0" err="1"/>
              <a:t>of</a:t>
            </a:r>
            <a:r>
              <a:rPr lang="es-MX" sz="1400" dirty="0"/>
              <a:t> </a:t>
            </a:r>
            <a:r>
              <a:rPr lang="es-MX" sz="1400" dirty="0" err="1"/>
              <a:t>the</a:t>
            </a:r>
            <a:r>
              <a:rPr lang="es-MX" sz="1400" dirty="0"/>
              <a:t> cube </a:t>
            </a:r>
            <a:r>
              <a:rPr lang="es-MX" sz="1400" dirty="0" err="1"/>
              <a:t>to</a:t>
            </a:r>
            <a:r>
              <a:rPr lang="es-MX" sz="1400" dirty="0"/>
              <a:t> </a:t>
            </a:r>
            <a:r>
              <a:rPr lang="es-MX" sz="1400" dirty="0" err="1"/>
              <a:t>generate</a:t>
            </a:r>
            <a:endParaRPr lang="es-CO" sz="1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26E9581-CAD7-4000-9269-EBEC0CFFEA8F}"/>
              </a:ext>
            </a:extLst>
          </p:cNvPr>
          <p:cNvSpPr txBox="1"/>
          <p:nvPr/>
        </p:nvSpPr>
        <p:spPr>
          <a:xfrm>
            <a:off x="7507574" y="5157905"/>
            <a:ext cx="172790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133" dirty="0"/>
              <a:t>Base de datos</a:t>
            </a:r>
            <a:endParaRPr lang="es-CO" sz="2133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5F13A7A5-C542-48E9-9192-E2CCE2B81490}"/>
              </a:ext>
            </a:extLst>
          </p:cNvPr>
          <p:cNvSpPr/>
          <p:nvPr/>
        </p:nvSpPr>
        <p:spPr>
          <a:xfrm>
            <a:off x="9619356" y="394771"/>
            <a:ext cx="2423840" cy="763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err="1">
                <a:solidFill>
                  <a:schemeClr val="tx1"/>
                </a:solidFill>
              </a:rPr>
              <a:t>user</a:t>
            </a:r>
            <a:endParaRPr lang="es-CO" sz="2400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86DBD2B-23CA-41AD-B555-7BC3870F318C}"/>
              </a:ext>
            </a:extLst>
          </p:cNvPr>
          <p:cNvSpPr txBox="1"/>
          <p:nvPr/>
        </p:nvSpPr>
        <p:spPr>
          <a:xfrm>
            <a:off x="3077621" y="2401903"/>
            <a:ext cx="964291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E08857-87FF-419E-9DD3-5CE3BEEEE222}"/>
              </a:ext>
            </a:extLst>
          </p:cNvPr>
          <p:cNvSpPr txBox="1"/>
          <p:nvPr/>
        </p:nvSpPr>
        <p:spPr>
          <a:xfrm>
            <a:off x="7155439" y="6174192"/>
            <a:ext cx="413382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67" dirty="0" err="1"/>
              <a:t>Robust</a:t>
            </a:r>
            <a:r>
              <a:rPr lang="es-MX" sz="1867" dirty="0"/>
              <a:t> </a:t>
            </a:r>
            <a:r>
              <a:rPr lang="es-MX" sz="1867" dirty="0" err="1"/>
              <a:t>functional</a:t>
            </a:r>
            <a:r>
              <a:rPr lang="es-MX" sz="1867" dirty="0"/>
              <a:t> data </a:t>
            </a:r>
            <a:r>
              <a:rPr lang="es-MX" sz="1867" dirty="0" err="1"/>
              <a:t>analysis</a:t>
            </a:r>
            <a:r>
              <a:rPr lang="es-MX" sz="1867" dirty="0"/>
              <a:t> </a:t>
            </a:r>
            <a:r>
              <a:rPr lang="es-MX" sz="1867" dirty="0" err="1"/>
              <a:t>purposes</a:t>
            </a:r>
            <a:endParaRPr lang="es-CO" sz="1867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4751271-DBB9-4E65-9F8F-855D5550E7C8}"/>
              </a:ext>
            </a:extLst>
          </p:cNvPr>
          <p:cNvSpPr/>
          <p:nvPr/>
        </p:nvSpPr>
        <p:spPr>
          <a:xfrm>
            <a:off x="167333" y="2173273"/>
            <a:ext cx="1138016" cy="14967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333" dirty="0"/>
              <a:t>WRF</a:t>
            </a:r>
            <a:endParaRPr lang="es-CO" sz="1333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FDB88F3-48D3-4B02-A010-A0710F6B03DC}"/>
              </a:ext>
            </a:extLst>
          </p:cNvPr>
          <p:cNvSpPr/>
          <p:nvPr/>
        </p:nvSpPr>
        <p:spPr>
          <a:xfrm>
            <a:off x="1437101" y="2199947"/>
            <a:ext cx="1138016" cy="1496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333" dirty="0"/>
              <a:t>WRFDA</a:t>
            </a:r>
          </a:p>
          <a:p>
            <a:pPr algn="ctr"/>
            <a:r>
              <a:rPr lang="es-MX" sz="1333" dirty="0"/>
              <a:t>3DVar</a:t>
            </a:r>
            <a:endParaRPr lang="es-CO" sz="1333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3CD8D83-CEB5-4F5B-A8EE-AFD0558A52CC}"/>
              </a:ext>
            </a:extLst>
          </p:cNvPr>
          <p:cNvSpPr/>
          <p:nvPr/>
        </p:nvSpPr>
        <p:spPr>
          <a:xfrm>
            <a:off x="9597535" y="4547759"/>
            <a:ext cx="2423840" cy="763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err="1">
                <a:solidFill>
                  <a:schemeClr val="tx1"/>
                </a:solidFill>
              </a:rPr>
              <a:t>user</a:t>
            </a:r>
            <a:endParaRPr lang="es-CO" sz="2400" dirty="0">
              <a:solidFill>
                <a:schemeClr val="tx1"/>
              </a:solidFill>
            </a:endParaRP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917F8505-B881-46DA-8C1A-EF47F2DEC52C}"/>
              </a:ext>
            </a:extLst>
          </p:cNvPr>
          <p:cNvCxnSpPr>
            <a:cxnSpLocks/>
          </p:cNvCxnSpPr>
          <p:nvPr/>
        </p:nvCxnSpPr>
        <p:spPr>
          <a:xfrm flipH="1">
            <a:off x="7563311" y="753617"/>
            <a:ext cx="2152896" cy="2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8865E84-1589-43C1-9222-F1FBF00F7944}"/>
              </a:ext>
            </a:extLst>
          </p:cNvPr>
          <p:cNvSpPr/>
          <p:nvPr/>
        </p:nvSpPr>
        <p:spPr>
          <a:xfrm>
            <a:off x="248602" y="1674722"/>
            <a:ext cx="2326516" cy="353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333" dirty="0" err="1"/>
              <a:t>Model</a:t>
            </a:r>
            <a:endParaRPr lang="es-CO" sz="1333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83698DD4-9016-4726-9599-5B9F7DCC9733}"/>
              </a:ext>
            </a:extLst>
          </p:cNvPr>
          <p:cNvSpPr/>
          <p:nvPr/>
        </p:nvSpPr>
        <p:spPr>
          <a:xfrm>
            <a:off x="2827018" y="1679743"/>
            <a:ext cx="9161412" cy="3537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333" dirty="0" err="1"/>
              <a:t>Observations</a:t>
            </a:r>
            <a:endParaRPr lang="es-CO" sz="1333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4E5232E-CED3-4623-8BE2-B022471ED25C}"/>
              </a:ext>
            </a:extLst>
          </p:cNvPr>
          <p:cNvSpPr txBox="1"/>
          <p:nvPr/>
        </p:nvSpPr>
        <p:spPr>
          <a:xfrm>
            <a:off x="4423118" y="2401903"/>
            <a:ext cx="865321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EA25E00-F4DA-4D02-8102-189205ACDD98}"/>
              </a:ext>
            </a:extLst>
          </p:cNvPr>
          <p:cNvSpPr txBox="1"/>
          <p:nvPr/>
        </p:nvSpPr>
        <p:spPr>
          <a:xfrm>
            <a:off x="5848697" y="2390193"/>
            <a:ext cx="984484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DB9C6DF-8057-4488-AFD4-7AAFA97EC100}"/>
              </a:ext>
            </a:extLst>
          </p:cNvPr>
          <p:cNvSpPr txBox="1"/>
          <p:nvPr/>
        </p:nvSpPr>
        <p:spPr>
          <a:xfrm>
            <a:off x="7348708" y="2390193"/>
            <a:ext cx="970617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75B9A7D-9A62-4DD0-87A4-1C21FAAD98B9}"/>
              </a:ext>
            </a:extLst>
          </p:cNvPr>
          <p:cNvSpPr txBox="1"/>
          <p:nvPr/>
        </p:nvSpPr>
        <p:spPr>
          <a:xfrm>
            <a:off x="8970313" y="2401903"/>
            <a:ext cx="907036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35C1D59-A1B2-4C14-B07F-1ED72A59CE37}"/>
              </a:ext>
            </a:extLst>
          </p:cNvPr>
          <p:cNvSpPr txBox="1"/>
          <p:nvPr/>
        </p:nvSpPr>
        <p:spPr>
          <a:xfrm>
            <a:off x="10575851" y="2404371"/>
            <a:ext cx="920973" cy="256545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sz="1067" dirty="0" err="1"/>
              <a:t>Download</a:t>
            </a:r>
            <a:endParaRPr lang="es-CO" sz="1067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9C7B5D06-E658-4BAF-AB80-819A89ABECA7}"/>
              </a:ext>
            </a:extLst>
          </p:cNvPr>
          <p:cNvSpPr/>
          <p:nvPr/>
        </p:nvSpPr>
        <p:spPr>
          <a:xfrm>
            <a:off x="5131276" y="6151741"/>
            <a:ext cx="448563" cy="260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67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88C02692-A4CC-4181-834F-3E1389672B07}"/>
              </a:ext>
            </a:extLst>
          </p:cNvPr>
          <p:cNvSpPr/>
          <p:nvPr/>
        </p:nvSpPr>
        <p:spPr>
          <a:xfrm>
            <a:off x="5133777" y="6477121"/>
            <a:ext cx="448563" cy="2605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67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7831F066-99F0-4645-A0A8-E77EFDBD018E}"/>
              </a:ext>
            </a:extLst>
          </p:cNvPr>
          <p:cNvSpPr txBox="1"/>
          <p:nvPr/>
        </p:nvSpPr>
        <p:spPr>
          <a:xfrm>
            <a:off x="5523090" y="6099848"/>
            <a:ext cx="81144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33" dirty="0"/>
              <a:t>Back </a:t>
            </a:r>
            <a:r>
              <a:rPr lang="es-MX" sz="1333" dirty="0" err="1"/>
              <a:t>end</a:t>
            </a:r>
            <a:endParaRPr lang="es-CO" sz="1333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2F1BA78-EEBF-4EBB-996B-01AF078C0060}"/>
              </a:ext>
            </a:extLst>
          </p:cNvPr>
          <p:cNvSpPr txBox="1"/>
          <p:nvPr/>
        </p:nvSpPr>
        <p:spPr>
          <a:xfrm>
            <a:off x="5537307" y="6386208"/>
            <a:ext cx="8583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33" dirty="0"/>
              <a:t>Front </a:t>
            </a:r>
            <a:r>
              <a:rPr lang="es-MX" sz="1333" dirty="0" err="1"/>
              <a:t>end</a:t>
            </a:r>
            <a:endParaRPr lang="es-CO" sz="1333" dirty="0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AA80B2A0-2512-4C3C-9389-8DEFE33D22BB}"/>
              </a:ext>
            </a:extLst>
          </p:cNvPr>
          <p:cNvSpPr txBox="1"/>
          <p:nvPr/>
        </p:nvSpPr>
        <p:spPr>
          <a:xfrm>
            <a:off x="926818" y="4228504"/>
            <a:ext cx="202606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67" dirty="0" err="1"/>
              <a:t>Export</a:t>
            </a:r>
            <a:r>
              <a:rPr lang="es-MX" sz="1467" dirty="0"/>
              <a:t> </a:t>
            </a:r>
            <a:r>
              <a:rPr lang="es-MX" sz="1467" dirty="0" err="1"/>
              <a:t>different</a:t>
            </a:r>
            <a:r>
              <a:rPr lang="es-MX" sz="1467" dirty="0"/>
              <a:t> </a:t>
            </a:r>
            <a:r>
              <a:rPr lang="es-MX" sz="1467" dirty="0" err="1"/>
              <a:t>formats</a:t>
            </a:r>
            <a:endParaRPr lang="es-CO" sz="1467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78D456FE-5970-4F81-AD5F-442C2D2975C1}"/>
              </a:ext>
            </a:extLst>
          </p:cNvPr>
          <p:cNvSpPr/>
          <p:nvPr/>
        </p:nvSpPr>
        <p:spPr>
          <a:xfrm>
            <a:off x="3728484" y="753617"/>
            <a:ext cx="422589" cy="2107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41" name="Flecha: a la derecha 40">
            <a:extLst>
              <a:ext uri="{FF2B5EF4-FFF2-40B4-BE49-F238E27FC236}">
                <a16:creationId xmlns:a16="http://schemas.microsoft.com/office/drawing/2014/main" id="{43DEAD32-E61D-4DE9-A366-0DBD5877E857}"/>
              </a:ext>
            </a:extLst>
          </p:cNvPr>
          <p:cNvSpPr/>
          <p:nvPr/>
        </p:nvSpPr>
        <p:spPr>
          <a:xfrm rot="5400000">
            <a:off x="2250946" y="5908675"/>
            <a:ext cx="422589" cy="2107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6B99EB36-5C42-46BD-A75F-AD274474CB63}"/>
              </a:ext>
            </a:extLst>
          </p:cNvPr>
          <p:cNvSpPr/>
          <p:nvPr/>
        </p:nvSpPr>
        <p:spPr>
          <a:xfrm rot="5400000">
            <a:off x="9372063" y="5913078"/>
            <a:ext cx="422589" cy="21076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E322A7B-D95C-4021-B47D-EC57287C6B59}"/>
              </a:ext>
            </a:extLst>
          </p:cNvPr>
          <p:cNvSpPr txBox="1"/>
          <p:nvPr/>
        </p:nvSpPr>
        <p:spPr>
          <a:xfrm>
            <a:off x="5694582" y="3393679"/>
            <a:ext cx="1236252" cy="21544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F651844-07C4-423D-8CC2-FD7C0DCC9EA4}"/>
              </a:ext>
            </a:extLst>
          </p:cNvPr>
          <p:cNvSpPr txBox="1"/>
          <p:nvPr/>
        </p:nvSpPr>
        <p:spPr>
          <a:xfrm>
            <a:off x="4550408" y="3261631"/>
            <a:ext cx="741609" cy="33855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FE9E88FC-A5DB-42D7-A3C9-23DCE6E608DC}"/>
              </a:ext>
            </a:extLst>
          </p:cNvPr>
          <p:cNvSpPr txBox="1"/>
          <p:nvPr/>
        </p:nvSpPr>
        <p:spPr>
          <a:xfrm>
            <a:off x="3172174" y="3294762"/>
            <a:ext cx="741609" cy="33855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732613DE-DD2C-4B01-B024-8295EAD3358A}"/>
              </a:ext>
            </a:extLst>
          </p:cNvPr>
          <p:cNvSpPr txBox="1"/>
          <p:nvPr/>
        </p:nvSpPr>
        <p:spPr>
          <a:xfrm>
            <a:off x="7479865" y="3322471"/>
            <a:ext cx="741609" cy="33855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41E8D5D-635D-4998-B4B8-F9D307358506}"/>
              </a:ext>
            </a:extLst>
          </p:cNvPr>
          <p:cNvSpPr txBox="1"/>
          <p:nvPr/>
        </p:nvSpPr>
        <p:spPr>
          <a:xfrm>
            <a:off x="9076336" y="3313607"/>
            <a:ext cx="741609" cy="33855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0943394-BBC2-4FE0-8E58-C89CC9460B5B}"/>
              </a:ext>
            </a:extLst>
          </p:cNvPr>
          <p:cNvSpPr txBox="1"/>
          <p:nvPr/>
        </p:nvSpPr>
        <p:spPr>
          <a:xfrm>
            <a:off x="10641180" y="3269306"/>
            <a:ext cx="741609" cy="33855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800" dirty="0" err="1"/>
              <a:t>Generate</a:t>
            </a:r>
            <a:r>
              <a:rPr lang="es-MX" sz="800" dirty="0"/>
              <a:t> </a:t>
            </a:r>
            <a:r>
              <a:rPr lang="es-MX" sz="800" dirty="0" err="1"/>
              <a:t>matrix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266596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E5E82E8-F155-4234-A608-6AA711911923}"/>
              </a:ext>
            </a:extLst>
          </p:cNvPr>
          <p:cNvSpPr txBox="1"/>
          <p:nvPr/>
        </p:nvSpPr>
        <p:spPr>
          <a:xfrm>
            <a:off x="3048000" y="31091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1800" spc="-1" dirty="0">
                <a:solidFill>
                  <a:srgbClr val="212121"/>
                </a:solidFill>
                <a:latin typeface="Open Sans"/>
                <a:ea typeface="Arial"/>
              </a:rPr>
              <a:t>A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  <a:ea typeface="Arial"/>
              </a:rPr>
              <a:t>Systematic</a:t>
            </a:r>
            <a:r>
              <a:rPr lang="es-CO" sz="18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  <a:ea typeface="Arial"/>
              </a:rPr>
              <a:t>evaluation</a:t>
            </a:r>
            <a:r>
              <a:rPr lang="es-CO" sz="18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  <a:ea typeface="Arial"/>
              </a:rPr>
              <a:t>of</a:t>
            </a:r>
            <a:r>
              <a:rPr lang="es-CO" sz="18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  <a:ea typeface="Arial"/>
              </a:rPr>
              <a:t>the</a:t>
            </a:r>
            <a:r>
              <a:rPr lang="es-CO" sz="1800" spc="-1" dirty="0">
                <a:solidFill>
                  <a:srgbClr val="212121"/>
                </a:solidFill>
                <a:latin typeface="Open Sans"/>
                <a:ea typeface="Arial"/>
              </a:rPr>
              <a:t>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  <a:ea typeface="Arial"/>
              </a:rPr>
              <a:t>operational</a:t>
            </a:r>
            <a:r>
              <a:rPr lang="es-CO" sz="1800" spc="-1" dirty="0">
                <a:solidFill>
                  <a:srgbClr val="212121"/>
                </a:solidFill>
                <a:latin typeface="Open Sans"/>
                <a:ea typeface="Arial"/>
              </a:rPr>
              <a:t> 3D-VAR WRF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  <a:ea typeface="Arial"/>
              </a:rPr>
              <a:t>model</a:t>
            </a:r>
            <a:r>
              <a:rPr lang="es-CO" sz="1800" spc="-1" dirty="0">
                <a:solidFill>
                  <a:srgbClr val="212121"/>
                </a:solidFill>
                <a:latin typeface="Open Sans"/>
                <a:ea typeface="Arial"/>
              </a:rPr>
              <a:t> in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  <a:ea typeface="Arial"/>
              </a:rPr>
              <a:t>Colombian</a:t>
            </a:r>
            <a:r>
              <a:rPr lang="es-CO" sz="1800" spc="-1" dirty="0">
                <a:solidFill>
                  <a:srgbClr val="212121"/>
                </a:solidFill>
                <a:latin typeface="Open Sans"/>
                <a:ea typeface="Arial"/>
              </a:rPr>
              <a:t> Air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  <a:ea typeface="Arial"/>
              </a:rPr>
              <a:t>Force</a:t>
            </a:r>
            <a:endParaRPr lang="es-CO" sz="18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35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62720" y="2190240"/>
            <a:ext cx="1274880" cy="761280"/>
          </a:xfrm>
          <a:prstGeom prst="rect">
            <a:avLst/>
          </a:prstGeom>
          <a:ln w="6480">
            <a:solidFill>
              <a:schemeClr val="tx1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GFS initial and boundary condition</a:t>
            </a:r>
            <a:endParaRPr lang="es-CO" sz="1067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2642400" y="1623360"/>
            <a:ext cx="929280" cy="433440"/>
          </a:xfrm>
          <a:prstGeom prst="rect">
            <a:avLst/>
          </a:prstGeom>
          <a:ln w="6480"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Static WRF data</a:t>
            </a:r>
            <a:endParaRPr lang="es-CO" sz="1067" spc="-1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2686560" y="2358720"/>
            <a:ext cx="973920" cy="424320"/>
          </a:xfrm>
          <a:prstGeom prst="rect">
            <a:avLst/>
          </a:prstGeom>
          <a:ln w="6480"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WPS</a:t>
            </a:r>
            <a:endParaRPr lang="es-CO" sz="1067" spc="-1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 flipV="1">
            <a:off x="1738560" y="2566080"/>
            <a:ext cx="970080" cy="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5"/>
          <p:cNvSpPr/>
          <p:nvPr/>
        </p:nvSpPr>
        <p:spPr>
          <a:xfrm>
            <a:off x="462720" y="3652320"/>
            <a:ext cx="1274880" cy="1018080"/>
          </a:xfrm>
          <a:prstGeom prst="rect">
            <a:avLst/>
          </a:prstGeom>
          <a:ln w="6480"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b="1" spc="-1">
                <a:solidFill>
                  <a:srgbClr val="000000"/>
                </a:solidFill>
                <a:latin typeface="Arial"/>
                <a:ea typeface="Arial"/>
              </a:rPr>
              <a:t>GOES 16</a:t>
            </a:r>
            <a:endParaRPr lang="es-CO" sz="1067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RADAR</a:t>
            </a:r>
            <a:endParaRPr lang="es-CO" sz="1067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METAR</a:t>
            </a:r>
            <a:endParaRPr lang="es-CO" sz="1067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SYNOP</a:t>
            </a:r>
            <a:endParaRPr lang="es-CO" sz="1067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SONDES</a:t>
            </a:r>
            <a:endParaRPr lang="es-CO" sz="1067" spc="-1">
              <a:latin typeface="Arial"/>
            </a:endParaRPr>
          </a:p>
        </p:txBody>
      </p:sp>
      <p:sp>
        <p:nvSpPr>
          <p:cNvPr id="275" name="CustomShape 6"/>
          <p:cNvSpPr/>
          <p:nvPr/>
        </p:nvSpPr>
        <p:spPr>
          <a:xfrm>
            <a:off x="4267200" y="3124320"/>
            <a:ext cx="3656640" cy="40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CustomShape 7"/>
          <p:cNvSpPr/>
          <p:nvPr/>
        </p:nvSpPr>
        <p:spPr>
          <a:xfrm>
            <a:off x="2136960" y="3820800"/>
            <a:ext cx="964800" cy="530880"/>
          </a:xfrm>
          <a:prstGeom prst="rect">
            <a:avLst/>
          </a:prstGeom>
          <a:ln w="6480"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Quality control</a:t>
            </a:r>
            <a:endParaRPr lang="es-CO" sz="1067" spc="-1">
              <a:latin typeface="Arial"/>
            </a:endParaRPr>
          </a:p>
        </p:txBody>
      </p:sp>
      <p:sp>
        <p:nvSpPr>
          <p:cNvPr id="277" name="CustomShape 8"/>
          <p:cNvSpPr/>
          <p:nvPr/>
        </p:nvSpPr>
        <p:spPr>
          <a:xfrm>
            <a:off x="4308000" y="3049920"/>
            <a:ext cx="973920" cy="424320"/>
          </a:xfrm>
          <a:prstGeom prst="rect">
            <a:avLst/>
          </a:prstGeom>
          <a:ln w="6480"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WRFDA</a:t>
            </a:r>
            <a:endParaRPr lang="es-CO" sz="1067" spc="-1">
              <a:latin typeface="Arial"/>
            </a:endParaRPr>
          </a:p>
        </p:txBody>
      </p:sp>
      <p:sp>
        <p:nvSpPr>
          <p:cNvPr id="278" name="CustomShape 9"/>
          <p:cNvSpPr/>
          <p:nvPr/>
        </p:nvSpPr>
        <p:spPr>
          <a:xfrm>
            <a:off x="3457440" y="3776160"/>
            <a:ext cx="947040" cy="539520"/>
          </a:xfrm>
          <a:prstGeom prst="rect">
            <a:avLst/>
          </a:prstGeom>
          <a:ln w="6480"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Obsproc</a:t>
            </a:r>
            <a:endParaRPr lang="es-CO" sz="1067" spc="-1">
              <a:latin typeface="Arial"/>
            </a:endParaRPr>
          </a:p>
        </p:txBody>
      </p:sp>
      <p:sp>
        <p:nvSpPr>
          <p:cNvPr id="279" name="CustomShape 10"/>
          <p:cNvSpPr/>
          <p:nvPr/>
        </p:nvSpPr>
        <p:spPr>
          <a:xfrm>
            <a:off x="1986720" y="1481280"/>
            <a:ext cx="4836960" cy="3188640"/>
          </a:xfrm>
          <a:prstGeom prst="rect">
            <a:avLst/>
          </a:prstGeom>
          <a:noFill/>
          <a:ln w="6480"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11"/>
          <p:cNvSpPr/>
          <p:nvPr/>
        </p:nvSpPr>
        <p:spPr>
          <a:xfrm>
            <a:off x="7036800" y="1481280"/>
            <a:ext cx="3569760" cy="1774560"/>
          </a:xfrm>
          <a:prstGeom prst="rect">
            <a:avLst/>
          </a:prstGeom>
          <a:noFill/>
          <a:ln w="6480">
            <a:solidFill>
              <a:srgbClr val="00B0F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2"/>
          <p:cNvSpPr/>
          <p:nvPr/>
        </p:nvSpPr>
        <p:spPr>
          <a:xfrm>
            <a:off x="7128480" y="3832320"/>
            <a:ext cx="3410400" cy="1496640"/>
          </a:xfrm>
          <a:prstGeom prst="rect">
            <a:avLst/>
          </a:prstGeom>
          <a:noFill/>
          <a:ln w="6480"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4"/>
          <p:cNvSpPr/>
          <p:nvPr/>
        </p:nvSpPr>
        <p:spPr>
          <a:xfrm>
            <a:off x="5814240" y="3811680"/>
            <a:ext cx="698880" cy="415680"/>
          </a:xfrm>
          <a:prstGeom prst="rect">
            <a:avLst/>
          </a:prstGeom>
          <a:ln w="6480"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ARW</a:t>
            </a:r>
            <a:endParaRPr lang="es-CO" sz="1067" spc="-1">
              <a:latin typeface="Arial"/>
            </a:endParaRPr>
          </a:p>
        </p:txBody>
      </p:sp>
      <p:sp>
        <p:nvSpPr>
          <p:cNvPr id="284" name="CustomShape 15"/>
          <p:cNvSpPr/>
          <p:nvPr/>
        </p:nvSpPr>
        <p:spPr>
          <a:xfrm>
            <a:off x="5539680" y="1552320"/>
            <a:ext cx="1133280" cy="42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b="1" spc="-1">
                <a:solidFill>
                  <a:srgbClr val="000000"/>
                </a:solidFill>
                <a:latin typeface="Arial"/>
                <a:ea typeface="Arial"/>
              </a:rPr>
              <a:t>FAC WRF assimilated</a:t>
            </a: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es-CO" sz="1067" spc="-1">
              <a:latin typeface="Arial"/>
            </a:endParaRPr>
          </a:p>
        </p:txBody>
      </p:sp>
      <p:sp>
        <p:nvSpPr>
          <p:cNvPr id="285" name="CustomShape 16"/>
          <p:cNvSpPr/>
          <p:nvPr/>
        </p:nvSpPr>
        <p:spPr>
          <a:xfrm>
            <a:off x="9633120" y="1552320"/>
            <a:ext cx="973920" cy="42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b="1" spc="-1">
                <a:solidFill>
                  <a:srgbClr val="000000"/>
                </a:solidFill>
                <a:latin typeface="Arial"/>
                <a:ea typeface="Arial"/>
              </a:rPr>
              <a:t>Validation</a:t>
            </a:r>
            <a:endParaRPr lang="es-CO" sz="1067" spc="-1">
              <a:latin typeface="Arial"/>
            </a:endParaRPr>
          </a:p>
        </p:txBody>
      </p:sp>
      <p:sp>
        <p:nvSpPr>
          <p:cNvPr id="286" name="CustomShape 17"/>
          <p:cNvSpPr/>
          <p:nvPr/>
        </p:nvSpPr>
        <p:spPr>
          <a:xfrm>
            <a:off x="9192960" y="4027200"/>
            <a:ext cx="1266240" cy="42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b="1" spc="-1">
                <a:solidFill>
                  <a:srgbClr val="000000"/>
                </a:solidFill>
                <a:latin typeface="Arial"/>
                <a:ea typeface="Arial"/>
              </a:rPr>
              <a:t>FAC WRF  no assimilated</a:t>
            </a: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 </a:t>
            </a:r>
            <a:endParaRPr lang="es-CO" sz="1067" spc="-1">
              <a:latin typeface="Arial"/>
            </a:endParaRPr>
          </a:p>
        </p:txBody>
      </p:sp>
      <p:sp>
        <p:nvSpPr>
          <p:cNvPr id="287" name="CustomShape 18"/>
          <p:cNvSpPr/>
          <p:nvPr/>
        </p:nvSpPr>
        <p:spPr>
          <a:xfrm>
            <a:off x="8126880" y="1667520"/>
            <a:ext cx="1133280" cy="424320"/>
          </a:xfrm>
          <a:prstGeom prst="rect">
            <a:avLst/>
          </a:prstGeom>
          <a:ln w="6480"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Validation Observations</a:t>
            </a:r>
            <a:endParaRPr lang="es-CO" sz="1067" spc="-1">
              <a:latin typeface="Arial"/>
            </a:endParaRPr>
          </a:p>
        </p:txBody>
      </p:sp>
      <p:sp>
        <p:nvSpPr>
          <p:cNvPr id="288" name="CustomShape 19"/>
          <p:cNvSpPr/>
          <p:nvPr/>
        </p:nvSpPr>
        <p:spPr>
          <a:xfrm flipV="1">
            <a:off x="8851680" y="2965440"/>
            <a:ext cx="14880" cy="99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20"/>
          <p:cNvSpPr/>
          <p:nvPr/>
        </p:nvSpPr>
        <p:spPr>
          <a:xfrm flipV="1">
            <a:off x="6477120" y="3623520"/>
            <a:ext cx="2068800" cy="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1"/>
          <p:cNvSpPr/>
          <p:nvPr/>
        </p:nvSpPr>
        <p:spPr>
          <a:xfrm flipV="1">
            <a:off x="8531040" y="2947680"/>
            <a:ext cx="480" cy="65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22"/>
          <p:cNvSpPr/>
          <p:nvPr/>
        </p:nvSpPr>
        <p:spPr>
          <a:xfrm flipV="1">
            <a:off x="1738560" y="4117440"/>
            <a:ext cx="358560" cy="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23"/>
          <p:cNvSpPr/>
          <p:nvPr/>
        </p:nvSpPr>
        <p:spPr>
          <a:xfrm flipH="1">
            <a:off x="3089760" y="2057280"/>
            <a:ext cx="2400" cy="29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4"/>
          <p:cNvSpPr/>
          <p:nvPr/>
        </p:nvSpPr>
        <p:spPr>
          <a:xfrm flipV="1">
            <a:off x="3094080" y="4081920"/>
            <a:ext cx="358560" cy="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25"/>
          <p:cNvSpPr/>
          <p:nvPr/>
        </p:nvSpPr>
        <p:spPr>
          <a:xfrm flipV="1">
            <a:off x="4405440" y="4091040"/>
            <a:ext cx="358560" cy="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26"/>
          <p:cNvSpPr/>
          <p:nvPr/>
        </p:nvSpPr>
        <p:spPr>
          <a:xfrm flipH="1" flipV="1">
            <a:off x="4746240" y="3488160"/>
            <a:ext cx="2400" cy="613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7"/>
          <p:cNvSpPr/>
          <p:nvPr/>
        </p:nvSpPr>
        <p:spPr>
          <a:xfrm>
            <a:off x="8258880" y="5543520"/>
            <a:ext cx="1274880" cy="761280"/>
          </a:xfrm>
          <a:prstGeom prst="rect">
            <a:avLst/>
          </a:prstGeom>
          <a:ln w="6480">
            <a:solidFill>
              <a:schemeClr val="tx1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GFS initial and boundary condition</a:t>
            </a:r>
            <a:endParaRPr lang="es-CO" sz="1067" spc="-1">
              <a:latin typeface="Arial"/>
            </a:endParaRPr>
          </a:p>
        </p:txBody>
      </p:sp>
      <p:sp>
        <p:nvSpPr>
          <p:cNvPr id="297" name="CustomShape 28"/>
          <p:cNvSpPr/>
          <p:nvPr/>
        </p:nvSpPr>
        <p:spPr>
          <a:xfrm>
            <a:off x="8382240" y="4011840"/>
            <a:ext cx="973920" cy="424320"/>
          </a:xfrm>
          <a:prstGeom prst="rect">
            <a:avLst/>
          </a:prstGeom>
          <a:ln w="6480"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WRF</a:t>
            </a:r>
            <a:endParaRPr lang="es-CO" sz="1067" spc="-1">
              <a:latin typeface="Arial"/>
            </a:endParaRPr>
          </a:p>
        </p:txBody>
      </p:sp>
      <p:sp>
        <p:nvSpPr>
          <p:cNvPr id="298" name="CustomShape 29"/>
          <p:cNvSpPr/>
          <p:nvPr/>
        </p:nvSpPr>
        <p:spPr>
          <a:xfrm flipV="1">
            <a:off x="8913600" y="5082720"/>
            <a:ext cx="480" cy="450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30"/>
          <p:cNvSpPr/>
          <p:nvPr/>
        </p:nvSpPr>
        <p:spPr>
          <a:xfrm>
            <a:off x="7914240" y="2358720"/>
            <a:ext cx="1594080" cy="53088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Statistical metrics comparison</a:t>
            </a:r>
            <a:endParaRPr lang="es-CO" sz="1067" spc="-1">
              <a:latin typeface="Arial"/>
            </a:endParaRPr>
          </a:p>
        </p:txBody>
      </p:sp>
      <p:sp>
        <p:nvSpPr>
          <p:cNvPr id="300" name="CustomShape 31"/>
          <p:cNvSpPr/>
          <p:nvPr/>
        </p:nvSpPr>
        <p:spPr>
          <a:xfrm flipH="1">
            <a:off x="8663040" y="2057280"/>
            <a:ext cx="2400" cy="29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32"/>
          <p:cNvSpPr/>
          <p:nvPr/>
        </p:nvSpPr>
        <p:spPr>
          <a:xfrm flipV="1">
            <a:off x="3660960" y="2475360"/>
            <a:ext cx="970080" cy="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33"/>
          <p:cNvSpPr/>
          <p:nvPr/>
        </p:nvSpPr>
        <p:spPr>
          <a:xfrm flipH="1">
            <a:off x="5048640" y="2545920"/>
            <a:ext cx="2400" cy="50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34"/>
          <p:cNvSpPr/>
          <p:nvPr/>
        </p:nvSpPr>
        <p:spPr>
          <a:xfrm flipV="1">
            <a:off x="5282400" y="3256800"/>
            <a:ext cx="970080" cy="2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35"/>
          <p:cNvSpPr/>
          <p:nvPr/>
        </p:nvSpPr>
        <p:spPr>
          <a:xfrm flipH="1">
            <a:off x="6208320" y="3271200"/>
            <a:ext cx="2400" cy="500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36"/>
          <p:cNvSpPr/>
          <p:nvPr/>
        </p:nvSpPr>
        <p:spPr>
          <a:xfrm>
            <a:off x="8426400" y="4658400"/>
            <a:ext cx="973920" cy="424320"/>
          </a:xfrm>
          <a:prstGeom prst="rect">
            <a:avLst/>
          </a:prstGeom>
          <a:ln w="6480"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WPS</a:t>
            </a:r>
            <a:endParaRPr lang="es-CO" sz="1067" spc="-1">
              <a:latin typeface="Arial"/>
            </a:endParaRPr>
          </a:p>
        </p:txBody>
      </p:sp>
      <p:sp>
        <p:nvSpPr>
          <p:cNvPr id="306" name="CustomShape 37"/>
          <p:cNvSpPr/>
          <p:nvPr/>
        </p:nvSpPr>
        <p:spPr>
          <a:xfrm flipH="1" flipV="1">
            <a:off x="8868480" y="4437120"/>
            <a:ext cx="43200" cy="21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38"/>
          <p:cNvSpPr/>
          <p:nvPr/>
        </p:nvSpPr>
        <p:spPr>
          <a:xfrm>
            <a:off x="4632480" y="2125440"/>
            <a:ext cx="973920" cy="424320"/>
          </a:xfrm>
          <a:prstGeom prst="rect">
            <a:avLst/>
          </a:prstGeom>
          <a:ln w="6480"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120000" tIns="60000" rIns="120000" bIns="6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CO" sz="1067" spc="-1">
                <a:solidFill>
                  <a:srgbClr val="000000"/>
                </a:solidFill>
                <a:latin typeface="Arial"/>
                <a:ea typeface="Arial"/>
              </a:rPr>
              <a:t>REAL</a:t>
            </a:r>
            <a:endParaRPr lang="es-CO" sz="1067" spc="-1">
              <a:latin typeface="Arial"/>
            </a:endParaRPr>
          </a:p>
        </p:txBody>
      </p:sp>
      <p:sp>
        <p:nvSpPr>
          <p:cNvPr id="308" name="CustomShape 39"/>
          <p:cNvSpPr/>
          <p:nvPr/>
        </p:nvSpPr>
        <p:spPr>
          <a:xfrm>
            <a:off x="11296800" y="6217440"/>
            <a:ext cx="730560" cy="5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 anchor="ctr">
            <a:noAutofit/>
          </a:bodyPr>
          <a:lstStyle/>
          <a:p>
            <a:pPr algn="r">
              <a:lnSpc>
                <a:spcPct val="100000"/>
              </a:lnSpc>
            </a:pPr>
            <a:fld id="{E2FEE523-1843-4188-92FA-70ACA41DD751}" type="slidenum">
              <a:rPr lang="es-CO" sz="1333" spc="-1">
                <a:solidFill>
                  <a:srgbClr val="595959"/>
                </a:solidFill>
                <a:latin typeface="Arial"/>
                <a:ea typeface="Arial"/>
              </a:rPr>
              <a:t>4</a:t>
            </a:fld>
            <a:endParaRPr lang="es-CO" sz="1333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297846" y="1465398"/>
            <a:ext cx="11359680" cy="45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>
            <a:noAutofit/>
          </a:bodyPr>
          <a:lstStyle/>
          <a:p>
            <a:pPr marL="152636">
              <a:lnSpc>
                <a:spcPct val="115000"/>
              </a:lnSpc>
            </a:pPr>
            <a:r>
              <a:rPr lang="es-CO" sz="2400" spc="-1" dirty="0" err="1">
                <a:solidFill>
                  <a:srgbClr val="595959"/>
                </a:solidFill>
                <a:latin typeface="Arial"/>
                <a:ea typeface="Arial"/>
              </a:rPr>
              <a:t>Assimilated</a:t>
            </a:r>
            <a:r>
              <a:rPr lang="es-CO" sz="2400" spc="-1" dirty="0">
                <a:solidFill>
                  <a:srgbClr val="595959"/>
                </a:solidFill>
                <a:latin typeface="Arial"/>
                <a:ea typeface="Arial"/>
              </a:rPr>
              <a:t> vs no </a:t>
            </a:r>
            <a:r>
              <a:rPr lang="es-CO" sz="2400" spc="-1" dirty="0" err="1">
                <a:solidFill>
                  <a:srgbClr val="595959"/>
                </a:solidFill>
                <a:latin typeface="Arial"/>
                <a:ea typeface="Arial"/>
              </a:rPr>
              <a:t>assimilated</a:t>
            </a:r>
            <a:endParaRPr lang="es-CO" sz="2400" spc="-1" dirty="0">
              <a:latin typeface="Arial"/>
            </a:endParaRPr>
          </a:p>
          <a:p>
            <a:pPr marL="609585" indent="-456469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es-CO" sz="2400" spc="-1" dirty="0">
                <a:solidFill>
                  <a:srgbClr val="595959"/>
                </a:solidFill>
                <a:latin typeface="Arial"/>
                <a:ea typeface="Arial"/>
              </a:rPr>
              <a:t>T2     </a:t>
            </a:r>
            <a:r>
              <a:rPr lang="es-CO" sz="2400" spc="-1" dirty="0" err="1">
                <a:solidFill>
                  <a:srgbClr val="595959"/>
                </a:solidFill>
                <a:latin typeface="Arial"/>
                <a:ea typeface="Arial"/>
              </a:rPr>
              <a:t>Temperature</a:t>
            </a:r>
            <a:r>
              <a:rPr lang="es-CO" sz="2400" spc="-1" dirty="0">
                <a:solidFill>
                  <a:srgbClr val="595959"/>
                </a:solidFill>
                <a:latin typeface="Arial"/>
                <a:ea typeface="Arial"/>
              </a:rPr>
              <a:t> </a:t>
            </a:r>
            <a:endParaRPr lang="es-CO" sz="2400" spc="-1" dirty="0">
              <a:latin typeface="Arial"/>
            </a:endParaRPr>
          </a:p>
          <a:p>
            <a:pPr marL="609585" indent="-456469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es-CO" sz="2400" spc="-1" dirty="0">
                <a:solidFill>
                  <a:srgbClr val="595959"/>
                </a:solidFill>
                <a:latin typeface="Arial"/>
                <a:ea typeface="Arial"/>
              </a:rPr>
              <a:t>P       </a:t>
            </a:r>
            <a:r>
              <a:rPr lang="es-CO" sz="2400" spc="-1" dirty="0" err="1">
                <a:solidFill>
                  <a:srgbClr val="595959"/>
                </a:solidFill>
                <a:latin typeface="Arial"/>
                <a:ea typeface="Arial"/>
              </a:rPr>
              <a:t>Pressure</a:t>
            </a:r>
            <a:r>
              <a:rPr lang="es-CO" sz="2400" spc="-1" dirty="0">
                <a:solidFill>
                  <a:srgbClr val="595959"/>
                </a:solidFill>
                <a:latin typeface="Arial"/>
                <a:ea typeface="Arial"/>
              </a:rPr>
              <a:t> Surface and </a:t>
            </a:r>
            <a:r>
              <a:rPr lang="es-CO" sz="2400" spc="-1" dirty="0" err="1">
                <a:solidFill>
                  <a:srgbClr val="595959"/>
                </a:solidFill>
                <a:latin typeface="Arial"/>
                <a:ea typeface="Arial"/>
              </a:rPr>
              <a:t>levels</a:t>
            </a:r>
            <a:endParaRPr lang="es-CO" sz="2400" spc="-1" dirty="0">
              <a:latin typeface="Arial"/>
            </a:endParaRPr>
          </a:p>
          <a:p>
            <a:pPr marL="609585" indent="-456469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es-CO" sz="2400" spc="-1" dirty="0">
                <a:solidFill>
                  <a:srgbClr val="595959"/>
                </a:solidFill>
                <a:latin typeface="Arial"/>
                <a:ea typeface="Arial"/>
              </a:rPr>
              <a:t>V10   </a:t>
            </a:r>
            <a:r>
              <a:rPr lang="es-CO" sz="2400" spc="-1" dirty="0" err="1">
                <a:solidFill>
                  <a:srgbClr val="595959"/>
                </a:solidFill>
                <a:latin typeface="Arial"/>
                <a:ea typeface="Arial"/>
              </a:rPr>
              <a:t>Velocity</a:t>
            </a:r>
            <a:r>
              <a:rPr lang="es-CO" sz="2400" spc="-1" dirty="0">
                <a:solidFill>
                  <a:srgbClr val="595959"/>
                </a:solidFill>
                <a:latin typeface="Arial"/>
                <a:ea typeface="Arial"/>
              </a:rPr>
              <a:t> V</a:t>
            </a:r>
            <a:endParaRPr lang="es-CO" sz="2400" spc="-1" dirty="0">
              <a:latin typeface="Arial"/>
            </a:endParaRPr>
          </a:p>
          <a:p>
            <a:pPr marL="609585" indent="-456469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es-CO" sz="2400" spc="-1" dirty="0">
                <a:solidFill>
                  <a:srgbClr val="595959"/>
                </a:solidFill>
                <a:latin typeface="Arial"/>
                <a:ea typeface="Arial"/>
              </a:rPr>
              <a:t>U10   </a:t>
            </a:r>
            <a:r>
              <a:rPr lang="es-CO" sz="2400" spc="-1" dirty="0" err="1">
                <a:solidFill>
                  <a:srgbClr val="595959"/>
                </a:solidFill>
                <a:latin typeface="Arial"/>
                <a:ea typeface="Arial"/>
              </a:rPr>
              <a:t>Velocity</a:t>
            </a:r>
            <a:r>
              <a:rPr lang="es-CO" sz="2400" spc="-1" dirty="0">
                <a:solidFill>
                  <a:srgbClr val="595959"/>
                </a:solidFill>
                <a:latin typeface="Arial"/>
                <a:ea typeface="Arial"/>
              </a:rPr>
              <a:t> U</a:t>
            </a:r>
            <a:endParaRPr lang="es-CO" sz="2400" spc="-1" dirty="0">
              <a:latin typeface="Arial"/>
            </a:endParaRPr>
          </a:p>
          <a:p>
            <a:pPr marL="609585" indent="-456469">
              <a:lnSpc>
                <a:spcPct val="114000"/>
              </a:lnSpc>
              <a:buClr>
                <a:srgbClr val="595959"/>
              </a:buClr>
              <a:buFont typeface="Arial"/>
              <a:buChar char="●"/>
            </a:pPr>
            <a:r>
              <a:rPr lang="es-CO" sz="2400" spc="-1" dirty="0" err="1">
                <a:solidFill>
                  <a:srgbClr val="595959"/>
                </a:solidFill>
                <a:latin typeface="Arial"/>
                <a:ea typeface="Arial"/>
              </a:rPr>
              <a:t>Precipitation</a:t>
            </a:r>
            <a:endParaRPr lang="es-CO" sz="2400" spc="-1" dirty="0">
              <a:latin typeface="Arial"/>
            </a:endParaRPr>
          </a:p>
          <a:p>
            <a:pPr>
              <a:lnSpc>
                <a:spcPct val="114000"/>
              </a:lnSpc>
            </a:pPr>
            <a:endParaRPr lang="es-CO" sz="2400" spc="-1" dirty="0">
              <a:latin typeface="Arial"/>
            </a:endParaRPr>
          </a:p>
        </p:txBody>
      </p:sp>
      <p:pic>
        <p:nvPicPr>
          <p:cNvPr id="327" name="Imagen 5"/>
          <p:cNvPicPr/>
          <p:nvPr/>
        </p:nvPicPr>
        <p:blipFill>
          <a:blip r:embed="rId2"/>
          <a:stretch/>
        </p:blipFill>
        <p:spPr>
          <a:xfrm>
            <a:off x="6117366" y="871638"/>
            <a:ext cx="5424960" cy="1186080"/>
          </a:xfrm>
          <a:prstGeom prst="rect">
            <a:avLst/>
          </a:prstGeom>
          <a:ln>
            <a:noFill/>
          </a:ln>
        </p:spPr>
      </p:pic>
      <p:sp>
        <p:nvSpPr>
          <p:cNvPr id="329" name="CustomShape 3"/>
          <p:cNvSpPr/>
          <p:nvPr/>
        </p:nvSpPr>
        <p:spPr>
          <a:xfrm>
            <a:off x="5967363" y="3756460"/>
            <a:ext cx="3965735" cy="3262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333" u="sng" spc="-1" dirty="0">
                <a:solidFill>
                  <a:srgbClr val="0097A7"/>
                </a:solidFill>
                <a:latin typeface="Arial"/>
                <a:ea typeface="Arial"/>
                <a:hlinkClick r:id="rId3"/>
              </a:rPr>
              <a:t>https://github.com/ayarceb/WRFDA_FAC_EAFIT</a:t>
            </a:r>
            <a:r>
              <a:rPr lang="es-CO" sz="133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s-CO" sz="1333" spc="-1" dirty="0"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6238994" y="3435500"/>
            <a:ext cx="2392612" cy="4084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867" spc="-1" dirty="0">
                <a:solidFill>
                  <a:srgbClr val="000000"/>
                </a:solidFill>
                <a:latin typeface="Arial"/>
                <a:ea typeface="Arial"/>
              </a:rPr>
              <a:t>Codes </a:t>
            </a:r>
            <a:r>
              <a:rPr lang="es-CO" sz="1867" spc="-1" dirty="0" err="1">
                <a:solidFill>
                  <a:srgbClr val="000000"/>
                </a:solidFill>
                <a:latin typeface="Arial"/>
                <a:ea typeface="Arial"/>
              </a:rPr>
              <a:t>availables</a:t>
            </a:r>
            <a:r>
              <a:rPr lang="es-CO" sz="1867" spc="-1" dirty="0">
                <a:solidFill>
                  <a:srgbClr val="000000"/>
                </a:solidFill>
                <a:latin typeface="Arial"/>
                <a:ea typeface="Arial"/>
              </a:rPr>
              <a:t> at:</a:t>
            </a:r>
            <a:endParaRPr lang="es-CO" sz="1867" spc="-1" dirty="0">
              <a:latin typeface="Arial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6117366" y="4086683"/>
            <a:ext cx="3172248" cy="4084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867" spc="-1" dirty="0" err="1">
                <a:solidFill>
                  <a:srgbClr val="000000"/>
                </a:solidFill>
                <a:latin typeface="Arial"/>
                <a:ea typeface="Arial"/>
              </a:rPr>
              <a:t>Simulated</a:t>
            </a:r>
            <a:r>
              <a:rPr lang="es-CO" sz="1867" spc="-1" dirty="0">
                <a:solidFill>
                  <a:srgbClr val="000000"/>
                </a:solidFill>
                <a:latin typeface="Arial"/>
                <a:ea typeface="Arial"/>
              </a:rPr>
              <a:t> data </a:t>
            </a:r>
            <a:r>
              <a:rPr lang="es-CO" sz="1867" spc="-1" dirty="0" err="1">
                <a:solidFill>
                  <a:srgbClr val="000000"/>
                </a:solidFill>
                <a:latin typeface="Arial"/>
                <a:ea typeface="Arial"/>
              </a:rPr>
              <a:t>available</a:t>
            </a:r>
            <a:r>
              <a:rPr lang="es-CO" sz="1867" spc="-1" dirty="0">
                <a:solidFill>
                  <a:srgbClr val="000000"/>
                </a:solidFill>
                <a:latin typeface="Arial"/>
                <a:ea typeface="Arial"/>
              </a:rPr>
              <a:t> at:</a:t>
            </a:r>
            <a:endParaRPr lang="es-CO" sz="1867" spc="-1" dirty="0">
              <a:latin typeface="Arial"/>
            </a:endParaRPr>
          </a:p>
        </p:txBody>
      </p:sp>
      <p:sp>
        <p:nvSpPr>
          <p:cNvPr id="332" name="CustomShape 6"/>
          <p:cNvSpPr/>
          <p:nvPr/>
        </p:nvSpPr>
        <p:spPr>
          <a:xfrm>
            <a:off x="5612862" y="4522230"/>
            <a:ext cx="7559040" cy="53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333" u="sng" spc="-1" dirty="0">
                <a:solidFill>
                  <a:srgbClr val="0097A7"/>
                </a:solidFill>
                <a:latin typeface="Arial"/>
                <a:ea typeface="Arial"/>
                <a:hlinkClick r:id="rId4"/>
              </a:rPr>
              <a:t>https://eafit-my.sharepoint.com/:f:/g/personal/ayarceb_eafit_edu_co/EuHk4-UZVQ9JqayzFwaCUfgBVkQnS9kbxWZGwNJvaX9uLg</a:t>
            </a:r>
            <a:r>
              <a:rPr lang="es-CO" sz="1333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s-CO" sz="1333" spc="-1" dirty="0">
              <a:latin typeface="Arial"/>
            </a:endParaRPr>
          </a:p>
        </p:txBody>
      </p:sp>
      <p:sp>
        <p:nvSpPr>
          <p:cNvPr id="333" name="CustomShape 7"/>
          <p:cNvSpPr/>
          <p:nvPr/>
        </p:nvSpPr>
        <p:spPr>
          <a:xfrm>
            <a:off x="5472246" y="3096438"/>
            <a:ext cx="6044640" cy="2914560"/>
          </a:xfrm>
          <a:prstGeom prst="rect">
            <a:avLst/>
          </a:prstGeom>
          <a:noFill/>
          <a:ln w="3240">
            <a:prstDash val="dashDot"/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4" name="CustomShape 8"/>
          <p:cNvSpPr/>
          <p:nvPr/>
        </p:nvSpPr>
        <p:spPr>
          <a:xfrm>
            <a:off x="8631606" y="2571798"/>
            <a:ext cx="774028" cy="4084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867" spc="-1">
                <a:solidFill>
                  <a:srgbClr val="000000"/>
                </a:solidFill>
                <a:latin typeface="Arial"/>
                <a:ea typeface="Arial"/>
              </a:rPr>
              <a:t>2020</a:t>
            </a:r>
            <a:endParaRPr lang="es-CO" sz="1867" spc="-1">
              <a:latin typeface="Arial"/>
            </a:endParaRPr>
          </a:p>
        </p:txBody>
      </p:sp>
      <p:sp>
        <p:nvSpPr>
          <p:cNvPr id="335" name="CustomShape 9"/>
          <p:cNvSpPr/>
          <p:nvPr/>
        </p:nvSpPr>
        <p:spPr>
          <a:xfrm>
            <a:off x="11121366" y="5599638"/>
            <a:ext cx="730560" cy="5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 anchor="ctr">
            <a:noAutofit/>
          </a:bodyPr>
          <a:lstStyle/>
          <a:p>
            <a:pPr algn="r">
              <a:lnSpc>
                <a:spcPct val="100000"/>
              </a:lnSpc>
            </a:pPr>
            <a:fld id="{CB7EC84B-46D0-4443-8B5C-CC48307232B9}" type="slidenum">
              <a:rPr lang="es-CO" sz="1333" spc="-1">
                <a:solidFill>
                  <a:srgbClr val="595959"/>
                </a:solidFill>
                <a:latin typeface="Arial"/>
                <a:ea typeface="Arial"/>
              </a:rPr>
              <a:t>5</a:t>
            </a:fld>
            <a:endParaRPr lang="es-CO" sz="1333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8EE646B4-15D3-4B6E-978F-12277298D0CA}"/>
              </a:ext>
            </a:extLst>
          </p:cNvPr>
          <p:cNvSpPr/>
          <p:nvPr/>
        </p:nvSpPr>
        <p:spPr>
          <a:xfrm>
            <a:off x="6238994" y="5103527"/>
            <a:ext cx="1622465" cy="4084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867" spc="-1" dirty="0">
                <a:solidFill>
                  <a:srgbClr val="000000"/>
                </a:solidFill>
                <a:latin typeface="Arial"/>
                <a:ea typeface="Arial"/>
              </a:rPr>
              <a:t>Link </a:t>
            </a:r>
            <a:r>
              <a:rPr lang="es-CO" sz="1867" spc="-1" dirty="0" err="1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s-CO" sz="1867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867" spc="-1" dirty="0" err="1">
                <a:solidFill>
                  <a:srgbClr val="000000"/>
                </a:solidFill>
                <a:latin typeface="Arial"/>
                <a:ea typeface="Arial"/>
              </a:rPr>
              <a:t>paper</a:t>
            </a:r>
            <a:endParaRPr lang="es-CO" sz="1867" spc="-1" dirty="0">
              <a:latin typeface="Arial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C32FABC-55D0-4404-8CA9-B5080260A194}"/>
              </a:ext>
            </a:extLst>
          </p:cNvPr>
          <p:cNvSpPr txBox="1"/>
          <p:nvPr/>
        </p:nvSpPr>
        <p:spPr>
          <a:xfrm>
            <a:off x="5778194" y="5583740"/>
            <a:ext cx="6785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5"/>
              </a:rPr>
              <a:t>https://www.overleaf.com/8722379979vxqbpmkntpsx</a:t>
            </a:r>
            <a:r>
              <a:rPr lang="es-CO" dirty="0"/>
              <a:t>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1131613-D8EE-4336-8B9F-A7F367236D48}"/>
              </a:ext>
            </a:extLst>
          </p:cNvPr>
          <p:cNvSpPr txBox="1"/>
          <p:nvPr/>
        </p:nvSpPr>
        <p:spPr>
          <a:xfrm>
            <a:off x="649674" y="3693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1800" spc="-1" dirty="0" err="1">
                <a:solidFill>
                  <a:srgbClr val="212121"/>
                </a:solidFill>
                <a:latin typeface="Open Sans"/>
                <a:ea typeface="Arial"/>
              </a:rPr>
              <a:t>Methodology</a:t>
            </a:r>
            <a:endParaRPr lang="es-CO" sz="1800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Imagen 2"/>
          <p:cNvPicPr/>
          <p:nvPr/>
        </p:nvPicPr>
        <p:blipFill>
          <a:blip r:embed="rId2"/>
          <a:stretch/>
        </p:blipFill>
        <p:spPr>
          <a:xfrm>
            <a:off x="9170756" y="670711"/>
            <a:ext cx="2711040" cy="2077920"/>
          </a:xfrm>
          <a:prstGeom prst="rect">
            <a:avLst/>
          </a:prstGeom>
          <a:ln>
            <a:noFill/>
          </a:ln>
        </p:spPr>
      </p:pic>
      <p:pic>
        <p:nvPicPr>
          <p:cNvPr id="562" name="Imagen 5"/>
          <p:cNvPicPr/>
          <p:nvPr/>
        </p:nvPicPr>
        <p:blipFill>
          <a:blip r:embed="rId3"/>
          <a:stretch/>
        </p:blipFill>
        <p:spPr>
          <a:xfrm>
            <a:off x="3716850" y="826458"/>
            <a:ext cx="2604879" cy="2210880"/>
          </a:xfrm>
          <a:prstGeom prst="rect">
            <a:avLst/>
          </a:prstGeom>
          <a:ln>
            <a:noFill/>
          </a:ln>
        </p:spPr>
      </p:pic>
      <p:pic>
        <p:nvPicPr>
          <p:cNvPr id="563" name="Imagen 7"/>
          <p:cNvPicPr/>
          <p:nvPr/>
        </p:nvPicPr>
        <p:blipFill>
          <a:blip r:embed="rId4"/>
          <a:stretch/>
        </p:blipFill>
        <p:spPr>
          <a:xfrm>
            <a:off x="3799809" y="3096858"/>
            <a:ext cx="2521920" cy="2077920"/>
          </a:xfrm>
          <a:prstGeom prst="rect">
            <a:avLst/>
          </a:prstGeom>
          <a:ln>
            <a:noFill/>
          </a:ln>
        </p:spPr>
      </p:pic>
      <p:pic>
        <p:nvPicPr>
          <p:cNvPr id="564" name="Imagen 9"/>
          <p:cNvPicPr/>
          <p:nvPr/>
        </p:nvPicPr>
        <p:blipFill>
          <a:blip r:embed="rId5"/>
          <a:stretch/>
        </p:blipFill>
        <p:spPr>
          <a:xfrm>
            <a:off x="6794470" y="670711"/>
            <a:ext cx="1749600" cy="1958880"/>
          </a:xfrm>
          <a:prstGeom prst="rect">
            <a:avLst/>
          </a:prstGeom>
          <a:ln>
            <a:noFill/>
          </a:ln>
        </p:spPr>
      </p:pic>
      <p:pic>
        <p:nvPicPr>
          <p:cNvPr id="565" name="Imagen 11"/>
          <p:cNvPicPr/>
          <p:nvPr/>
        </p:nvPicPr>
        <p:blipFill>
          <a:blip r:embed="rId6"/>
          <a:stretch/>
        </p:blipFill>
        <p:spPr>
          <a:xfrm>
            <a:off x="6794470" y="3214410"/>
            <a:ext cx="1875360" cy="2028000"/>
          </a:xfrm>
          <a:prstGeom prst="rect">
            <a:avLst/>
          </a:prstGeom>
          <a:ln>
            <a:noFill/>
          </a:ln>
        </p:spPr>
      </p:pic>
      <p:pic>
        <p:nvPicPr>
          <p:cNvPr id="566" name="Imagen 13"/>
          <p:cNvPicPr/>
          <p:nvPr/>
        </p:nvPicPr>
        <p:blipFill>
          <a:blip r:embed="rId7"/>
          <a:stretch/>
        </p:blipFill>
        <p:spPr>
          <a:xfrm>
            <a:off x="256530" y="3077658"/>
            <a:ext cx="2652000" cy="2077920"/>
          </a:xfrm>
          <a:prstGeom prst="rect">
            <a:avLst/>
          </a:prstGeom>
          <a:ln>
            <a:noFill/>
          </a:ln>
        </p:spPr>
      </p:pic>
      <p:pic>
        <p:nvPicPr>
          <p:cNvPr id="567" name="Imagen 15"/>
          <p:cNvPicPr/>
          <p:nvPr/>
        </p:nvPicPr>
        <p:blipFill>
          <a:blip r:embed="rId8"/>
          <a:stretch/>
        </p:blipFill>
        <p:spPr>
          <a:xfrm>
            <a:off x="97170" y="711738"/>
            <a:ext cx="2811360" cy="2226720"/>
          </a:xfrm>
          <a:prstGeom prst="rect">
            <a:avLst/>
          </a:prstGeom>
          <a:ln>
            <a:noFill/>
          </a:ln>
        </p:spPr>
      </p:pic>
      <p:sp>
        <p:nvSpPr>
          <p:cNvPr id="568" name="CustomShape 1"/>
          <p:cNvSpPr/>
          <p:nvPr/>
        </p:nvSpPr>
        <p:spPr>
          <a:xfrm>
            <a:off x="2909490" y="3097818"/>
            <a:ext cx="806400" cy="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9" name="CustomShape 2"/>
          <p:cNvSpPr/>
          <p:nvPr/>
        </p:nvSpPr>
        <p:spPr>
          <a:xfrm>
            <a:off x="6089970" y="3067098"/>
            <a:ext cx="806400" cy="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0" name="CustomShape 3"/>
          <p:cNvSpPr/>
          <p:nvPr/>
        </p:nvSpPr>
        <p:spPr>
          <a:xfrm>
            <a:off x="8593920" y="2059930"/>
            <a:ext cx="806400" cy="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1" name="CustomShape 4"/>
          <p:cNvSpPr/>
          <p:nvPr/>
        </p:nvSpPr>
        <p:spPr>
          <a:xfrm>
            <a:off x="754398" y="5958762"/>
            <a:ext cx="2101122" cy="4084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867" spc="-1" dirty="0" err="1">
                <a:solidFill>
                  <a:srgbClr val="000000"/>
                </a:solidFill>
                <a:latin typeface="Arial"/>
                <a:ea typeface="Arial"/>
              </a:rPr>
              <a:t>Signal</a:t>
            </a:r>
            <a:r>
              <a:rPr lang="es-CO" sz="1867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867" spc="-1" dirty="0" err="1">
                <a:solidFill>
                  <a:srgbClr val="000000"/>
                </a:solidFill>
                <a:latin typeface="Arial"/>
                <a:ea typeface="Arial"/>
              </a:rPr>
              <a:t>acquisition</a:t>
            </a:r>
            <a:endParaRPr lang="es-CO" sz="1867" spc="-1" dirty="0">
              <a:latin typeface="Arial"/>
            </a:endParaRPr>
          </a:p>
        </p:txBody>
      </p:sp>
      <p:sp>
        <p:nvSpPr>
          <p:cNvPr id="572" name="CustomShape 5"/>
          <p:cNvSpPr/>
          <p:nvPr/>
        </p:nvSpPr>
        <p:spPr>
          <a:xfrm>
            <a:off x="3751201" y="5961120"/>
            <a:ext cx="2074127" cy="4084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867" spc="-1">
                <a:solidFill>
                  <a:srgbClr val="000000"/>
                </a:solidFill>
                <a:latin typeface="Arial"/>
                <a:ea typeface="Arial"/>
              </a:rPr>
              <a:t>Signal smoothing</a:t>
            </a:r>
            <a:endParaRPr lang="es-CO" sz="1867" spc="-1">
              <a:latin typeface="Arial"/>
            </a:endParaRPr>
          </a:p>
        </p:txBody>
      </p:sp>
      <p:sp>
        <p:nvSpPr>
          <p:cNvPr id="573" name="CustomShape 6"/>
          <p:cNvSpPr/>
          <p:nvPr/>
        </p:nvSpPr>
        <p:spPr>
          <a:xfrm>
            <a:off x="9843077" y="2645336"/>
            <a:ext cx="1929857" cy="695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867" spc="-1" dirty="0" err="1">
                <a:solidFill>
                  <a:srgbClr val="000000"/>
                </a:solidFill>
                <a:latin typeface="Arial"/>
                <a:ea typeface="Arial"/>
              </a:rPr>
              <a:t>Hypograph</a:t>
            </a:r>
            <a:r>
              <a:rPr lang="es-CO" sz="1867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lang="es-CO" sz="1867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CO" sz="1867" spc="-1" dirty="0" err="1">
                <a:solidFill>
                  <a:srgbClr val="000000"/>
                </a:solidFill>
                <a:latin typeface="Arial"/>
                <a:ea typeface="Arial"/>
              </a:rPr>
              <a:t>characterization</a:t>
            </a:r>
            <a:endParaRPr lang="es-CO" sz="1867" spc="-1" dirty="0">
              <a:latin typeface="Arial"/>
            </a:endParaRPr>
          </a:p>
        </p:txBody>
      </p:sp>
      <p:sp>
        <p:nvSpPr>
          <p:cNvPr id="574" name="CustomShape 7"/>
          <p:cNvSpPr/>
          <p:nvPr/>
        </p:nvSpPr>
        <p:spPr>
          <a:xfrm>
            <a:off x="4962450" y="766938"/>
            <a:ext cx="322366" cy="2647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933" b="1" spc="-1">
                <a:solidFill>
                  <a:srgbClr val="000000"/>
                </a:solidFill>
                <a:latin typeface="Arial"/>
                <a:ea typeface="Arial"/>
              </a:rPr>
              <a:t>Y</a:t>
            </a:r>
            <a:endParaRPr lang="es-CO" sz="933" spc="-1">
              <a:latin typeface="Arial"/>
            </a:endParaRPr>
          </a:p>
        </p:txBody>
      </p:sp>
      <p:sp>
        <p:nvSpPr>
          <p:cNvPr id="575" name="CustomShape 8"/>
          <p:cNvSpPr/>
          <p:nvPr/>
        </p:nvSpPr>
        <p:spPr>
          <a:xfrm>
            <a:off x="4963410" y="3168378"/>
            <a:ext cx="309542" cy="2647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933" b="1" spc="-1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lang="es-CO" sz="933" spc="-1">
              <a:latin typeface="Arial"/>
            </a:endParaRPr>
          </a:p>
        </p:txBody>
      </p:sp>
      <p:sp>
        <p:nvSpPr>
          <p:cNvPr id="577" name="CustomShape 10"/>
          <p:cNvSpPr/>
          <p:nvPr/>
        </p:nvSpPr>
        <p:spPr>
          <a:xfrm>
            <a:off x="11296800" y="6217440"/>
            <a:ext cx="730560" cy="52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 anchor="ctr">
            <a:noAutofit/>
          </a:bodyPr>
          <a:lstStyle/>
          <a:p>
            <a:pPr algn="r">
              <a:lnSpc>
                <a:spcPct val="100000"/>
              </a:lnSpc>
            </a:pPr>
            <a:fld id="{3637BB81-6543-4C42-8F0A-F2A1ED35529E}" type="slidenum">
              <a:rPr lang="es-CO" sz="1333" spc="-1">
                <a:solidFill>
                  <a:srgbClr val="595959"/>
                </a:solidFill>
                <a:latin typeface="Arial"/>
                <a:ea typeface="Arial"/>
              </a:rPr>
              <a:t>6</a:t>
            </a:fld>
            <a:endParaRPr lang="es-CO" sz="1333" spc="-1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785FBB-9FAB-4866-B51C-F931DC5A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18" y="4316396"/>
            <a:ext cx="2493316" cy="20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stomShape 3">
            <a:extLst>
              <a:ext uri="{FF2B5EF4-FFF2-40B4-BE49-F238E27FC236}">
                <a16:creationId xmlns:a16="http://schemas.microsoft.com/office/drawing/2014/main" id="{FE06D031-75FB-48B7-B364-397EC3A38D8A}"/>
              </a:ext>
            </a:extLst>
          </p:cNvPr>
          <p:cNvSpPr/>
          <p:nvPr/>
        </p:nvSpPr>
        <p:spPr>
          <a:xfrm>
            <a:off x="10655502" y="3429001"/>
            <a:ext cx="45719" cy="69581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" name="CustomShape 6">
            <a:extLst>
              <a:ext uri="{FF2B5EF4-FFF2-40B4-BE49-F238E27FC236}">
                <a16:creationId xmlns:a16="http://schemas.microsoft.com/office/drawing/2014/main" id="{D15E0C1D-9ABA-4018-987C-746E49289413}"/>
              </a:ext>
            </a:extLst>
          </p:cNvPr>
          <p:cNvSpPr/>
          <p:nvPr/>
        </p:nvSpPr>
        <p:spPr>
          <a:xfrm>
            <a:off x="9388480" y="6367257"/>
            <a:ext cx="2711040" cy="4084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20000" tIns="60000" rIns="120000" bIns="60000">
            <a:spAutoFit/>
          </a:bodyPr>
          <a:lstStyle/>
          <a:p>
            <a:pPr>
              <a:lnSpc>
                <a:spcPct val="100000"/>
              </a:lnSpc>
            </a:pPr>
            <a:r>
              <a:rPr lang="es-CO" sz="1867" spc="-1" dirty="0" err="1">
                <a:solidFill>
                  <a:srgbClr val="000000"/>
                </a:solidFill>
                <a:latin typeface="Arial"/>
                <a:ea typeface="Arial"/>
              </a:rPr>
              <a:t>Hypograph</a:t>
            </a:r>
            <a:r>
              <a:rPr lang="es-CO" sz="1867" spc="-1" dirty="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s-CO" sz="1867" spc="-1" dirty="0" err="1">
                <a:solidFill>
                  <a:srgbClr val="000000"/>
                </a:solidFill>
                <a:latin typeface="Arial"/>
                <a:ea typeface="Arial"/>
              </a:rPr>
              <a:t>projection</a:t>
            </a:r>
            <a:endParaRPr lang="es-CO" sz="1867" spc="-1" dirty="0">
              <a:latin typeface="Arial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82FC625-B14C-4CB2-AD87-EBB44914BE4C}"/>
              </a:ext>
            </a:extLst>
          </p:cNvPr>
          <p:cNvSpPr txBox="1">
            <a:spLocks/>
          </p:cNvSpPr>
          <p:nvPr/>
        </p:nvSpPr>
        <p:spPr>
          <a:xfrm>
            <a:off x="415600" y="154295"/>
            <a:ext cx="113608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/>
              <a:t>Experimentos actuales datos funcionales</a:t>
            </a:r>
            <a:endParaRPr lang="es-CO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F70A9-3FF2-42B8-AC9B-20129C91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54295"/>
            <a:ext cx="11360800" cy="763600"/>
          </a:xfrm>
        </p:spPr>
        <p:txBody>
          <a:bodyPr/>
          <a:lstStyle/>
          <a:p>
            <a:r>
              <a:rPr lang="es-MX" sz="3200" dirty="0"/>
              <a:t>Experimentos actuales datos funcionales</a:t>
            </a:r>
            <a:endParaRPr lang="es-CO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D8521A0-ADA5-4930-8BCF-052F37C81A33}"/>
              </a:ext>
            </a:extLst>
          </p:cNvPr>
          <p:cNvSpPr txBox="1"/>
          <p:nvPr/>
        </p:nvSpPr>
        <p:spPr>
          <a:xfrm>
            <a:off x="723014" y="2651052"/>
            <a:ext cx="230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1er experimento</a:t>
            </a:r>
            <a:endParaRPr lang="es-CO" sz="24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17A85A3-A81F-45B0-BD0D-9144C647BAF1}"/>
              </a:ext>
            </a:extLst>
          </p:cNvPr>
          <p:cNvSpPr txBox="1"/>
          <p:nvPr/>
        </p:nvSpPr>
        <p:spPr>
          <a:xfrm>
            <a:off x="3348010" y="2438400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WRF</a:t>
            </a:r>
            <a:endParaRPr lang="es-CO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0BD8670-CD08-4CD0-8375-CB94B4256E3A}"/>
              </a:ext>
            </a:extLst>
          </p:cNvPr>
          <p:cNvSpPr txBox="1"/>
          <p:nvPr/>
        </p:nvSpPr>
        <p:spPr>
          <a:xfrm>
            <a:off x="3348010" y="2938032"/>
            <a:ext cx="1129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WRFDA</a:t>
            </a:r>
            <a:endParaRPr lang="es-CO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766E8A-A79D-437F-91B6-62D060E4FB2C}"/>
              </a:ext>
            </a:extLst>
          </p:cNvPr>
          <p:cNvSpPr txBox="1"/>
          <p:nvPr/>
        </p:nvSpPr>
        <p:spPr>
          <a:xfrm>
            <a:off x="4992106" y="1332156"/>
            <a:ext cx="3092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Ventanas de tiempo (2)</a:t>
            </a:r>
            <a:endParaRPr lang="es-CO" sz="2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45EA236-CF5B-4935-A302-332790DAD5DC}"/>
              </a:ext>
            </a:extLst>
          </p:cNvPr>
          <p:cNvSpPr txBox="1"/>
          <p:nvPr/>
        </p:nvSpPr>
        <p:spPr>
          <a:xfrm>
            <a:off x="532025" y="4970770"/>
            <a:ext cx="237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2do experimento</a:t>
            </a:r>
            <a:endParaRPr lang="es-CO" sz="24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CB0D23-9C5D-4094-A507-0E367E7D0B89}"/>
              </a:ext>
            </a:extLst>
          </p:cNvPr>
          <p:cNvSpPr txBox="1"/>
          <p:nvPr/>
        </p:nvSpPr>
        <p:spPr>
          <a:xfrm>
            <a:off x="3206913" y="461905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WRF</a:t>
            </a:r>
            <a:endParaRPr lang="es-CO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D375DD-E68C-486D-BF4E-AC2FB58FF337}"/>
              </a:ext>
            </a:extLst>
          </p:cNvPr>
          <p:cNvSpPr txBox="1"/>
          <p:nvPr/>
        </p:nvSpPr>
        <p:spPr>
          <a:xfrm>
            <a:off x="3206914" y="5062183"/>
            <a:ext cx="816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WRFDA</a:t>
            </a:r>
            <a:endParaRPr lang="es-CO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0C28EDD-E58A-43F2-9FA0-7B313CFBE63C}"/>
              </a:ext>
            </a:extLst>
          </p:cNvPr>
          <p:cNvSpPr txBox="1"/>
          <p:nvPr/>
        </p:nvSpPr>
        <p:spPr>
          <a:xfrm>
            <a:off x="3219462" y="5477010"/>
            <a:ext cx="1291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/>
              <a:t>Precipitación</a:t>
            </a:r>
            <a:endParaRPr lang="es-CO" sz="16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F001B4C-187E-41D4-9EAE-EF47EFB624A2}"/>
              </a:ext>
            </a:extLst>
          </p:cNvPr>
          <p:cNvSpPr txBox="1"/>
          <p:nvPr/>
        </p:nvSpPr>
        <p:spPr>
          <a:xfrm>
            <a:off x="6351985" y="6207111"/>
            <a:ext cx="559981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67" dirty="0"/>
              <a:t>Considerar paquetes de observaciones diferentes</a:t>
            </a:r>
            <a:endParaRPr lang="es-CO" sz="1867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6963AE4-F95C-417F-8374-006DDB1D7F0D}"/>
              </a:ext>
            </a:extLst>
          </p:cNvPr>
          <p:cNvCxnSpPr/>
          <p:nvPr/>
        </p:nvCxnSpPr>
        <p:spPr>
          <a:xfrm>
            <a:off x="113413" y="3714308"/>
            <a:ext cx="120785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2">
            <a:extLst>
              <a:ext uri="{FF2B5EF4-FFF2-40B4-BE49-F238E27FC236}">
                <a16:creationId xmlns:a16="http://schemas.microsoft.com/office/drawing/2014/main" id="{5337BED8-89EA-4EB2-9731-696406DE808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430357" y="2083237"/>
            <a:ext cx="1740844" cy="1536673"/>
          </a:xfrm>
          <a:prstGeom prst="rect">
            <a:avLst/>
          </a:prstGeom>
          <a:ln>
            <a:noFill/>
          </a:ln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98163449-F256-43A0-8EC6-D375BBBAD2E9}"/>
              </a:ext>
            </a:extLst>
          </p:cNvPr>
          <p:cNvSpPr/>
          <p:nvPr/>
        </p:nvSpPr>
        <p:spPr>
          <a:xfrm>
            <a:off x="5741581" y="2600403"/>
            <a:ext cx="2155144" cy="288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pic>
        <p:nvPicPr>
          <p:cNvPr id="19" name="Imagen 5">
            <a:extLst>
              <a:ext uri="{FF2B5EF4-FFF2-40B4-BE49-F238E27FC236}">
                <a16:creationId xmlns:a16="http://schemas.microsoft.com/office/drawing/2014/main" id="{8D884926-EFE1-4BAB-8D40-31693ACFE97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944655" y="1298987"/>
            <a:ext cx="3007144" cy="48334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7BAB62C-8A15-441F-BA04-266AACD0E9D0}"/>
              </a:ext>
            </a:extLst>
          </p:cNvPr>
          <p:cNvSpPr txBox="1"/>
          <p:nvPr/>
        </p:nvSpPr>
        <p:spPr>
          <a:xfrm>
            <a:off x="6594044" y="4690298"/>
            <a:ext cx="237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/>
              <a:t>3do experimento</a:t>
            </a:r>
            <a:endParaRPr lang="es-CO" sz="24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EFB107E-8B37-4AD2-8558-406971419031}"/>
              </a:ext>
            </a:extLst>
          </p:cNvPr>
          <p:cNvSpPr txBox="1"/>
          <p:nvPr/>
        </p:nvSpPr>
        <p:spPr>
          <a:xfrm>
            <a:off x="9520165" y="390360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WRF</a:t>
            </a:r>
            <a:endParaRPr lang="es-CO" sz="16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92E9E01-B964-4027-A89F-72898134AD37}"/>
              </a:ext>
            </a:extLst>
          </p:cNvPr>
          <p:cNvSpPr txBox="1"/>
          <p:nvPr/>
        </p:nvSpPr>
        <p:spPr>
          <a:xfrm>
            <a:off x="9520166" y="4346728"/>
            <a:ext cx="816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WRFDA</a:t>
            </a:r>
            <a:endParaRPr lang="es-CO" sz="16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2D9859F-E08B-4FD8-AF71-A9674A13C1C4}"/>
              </a:ext>
            </a:extLst>
          </p:cNvPr>
          <p:cNvSpPr txBox="1"/>
          <p:nvPr/>
        </p:nvSpPr>
        <p:spPr>
          <a:xfrm>
            <a:off x="9500961" y="477443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Sondas</a:t>
            </a:r>
            <a:endParaRPr lang="es-CO" sz="16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21AA2C7-01BE-4BA6-8AF1-427701C20581}"/>
              </a:ext>
            </a:extLst>
          </p:cNvPr>
          <p:cNvSpPr txBox="1"/>
          <p:nvPr/>
        </p:nvSpPr>
        <p:spPr>
          <a:xfrm>
            <a:off x="9520166" y="516171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Radar</a:t>
            </a:r>
            <a:endParaRPr lang="es-CO" sz="16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CBFE0BD-55C1-4FBD-8ECA-EC25665E542A}"/>
              </a:ext>
            </a:extLst>
          </p:cNvPr>
          <p:cNvSpPr txBox="1"/>
          <p:nvPr/>
        </p:nvSpPr>
        <p:spPr>
          <a:xfrm>
            <a:off x="9520197" y="5531042"/>
            <a:ext cx="806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Satélite</a:t>
            </a:r>
            <a:endParaRPr lang="es-CO" sz="16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101FE91-8D00-4173-B3BD-D8EA58BC268D}"/>
              </a:ext>
            </a:extLst>
          </p:cNvPr>
          <p:cNvSpPr txBox="1"/>
          <p:nvPr/>
        </p:nvSpPr>
        <p:spPr>
          <a:xfrm>
            <a:off x="9680709" y="394242"/>
            <a:ext cx="1291251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MX" sz="1600" b="1" dirty="0"/>
              <a:t>Precipitación</a:t>
            </a:r>
            <a:endParaRPr lang="es-CO" sz="1600" b="1" dirty="0"/>
          </a:p>
        </p:txBody>
      </p:sp>
      <p:sp>
        <p:nvSpPr>
          <p:cNvPr id="27" name="Abrir llave 26">
            <a:extLst>
              <a:ext uri="{FF2B5EF4-FFF2-40B4-BE49-F238E27FC236}">
                <a16:creationId xmlns:a16="http://schemas.microsoft.com/office/drawing/2014/main" id="{1B9F8B36-9455-4B5D-A379-A1A2FF10379A}"/>
              </a:ext>
            </a:extLst>
          </p:cNvPr>
          <p:cNvSpPr/>
          <p:nvPr/>
        </p:nvSpPr>
        <p:spPr>
          <a:xfrm>
            <a:off x="3187708" y="2287672"/>
            <a:ext cx="207264" cy="1219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7ECEB89-CF92-49B4-AAE2-C72BF09323B2}"/>
              </a:ext>
            </a:extLst>
          </p:cNvPr>
          <p:cNvCxnSpPr>
            <a:cxnSpLocks/>
          </p:cNvCxnSpPr>
          <p:nvPr/>
        </p:nvCxnSpPr>
        <p:spPr>
          <a:xfrm>
            <a:off x="6086549" y="3734456"/>
            <a:ext cx="0" cy="3123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CFA5787-5A98-4A13-A342-B71F3171F8E7}"/>
              </a:ext>
            </a:extLst>
          </p:cNvPr>
          <p:cNvSpPr txBox="1"/>
          <p:nvPr/>
        </p:nvSpPr>
        <p:spPr>
          <a:xfrm>
            <a:off x="9712898" y="795118"/>
            <a:ext cx="1270091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MX" sz="1600" b="1" dirty="0"/>
              <a:t>Temperatura</a:t>
            </a:r>
            <a:endParaRPr lang="es-CO" sz="1600" b="1" dirty="0"/>
          </a:p>
        </p:txBody>
      </p:sp>
      <p:sp>
        <p:nvSpPr>
          <p:cNvPr id="33" name="Abrir llave 32">
            <a:extLst>
              <a:ext uri="{FF2B5EF4-FFF2-40B4-BE49-F238E27FC236}">
                <a16:creationId xmlns:a16="http://schemas.microsoft.com/office/drawing/2014/main" id="{D0947318-7CE7-4DA1-B323-4E03DBDEF1F5}"/>
              </a:ext>
            </a:extLst>
          </p:cNvPr>
          <p:cNvSpPr/>
          <p:nvPr/>
        </p:nvSpPr>
        <p:spPr>
          <a:xfrm>
            <a:off x="3127196" y="4591935"/>
            <a:ext cx="125974" cy="16006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34" name="Abrir llave 33">
            <a:extLst>
              <a:ext uri="{FF2B5EF4-FFF2-40B4-BE49-F238E27FC236}">
                <a16:creationId xmlns:a16="http://schemas.microsoft.com/office/drawing/2014/main" id="{7FD6266F-F4B0-488D-A361-9F58A514CA5F}"/>
              </a:ext>
            </a:extLst>
          </p:cNvPr>
          <p:cNvSpPr/>
          <p:nvPr/>
        </p:nvSpPr>
        <p:spPr>
          <a:xfrm>
            <a:off x="9303463" y="3901543"/>
            <a:ext cx="292500" cy="2172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CCB02E7-7C8B-48E1-8F2C-20EFDE003C83}"/>
              </a:ext>
            </a:extLst>
          </p:cNvPr>
          <p:cNvSpPr txBox="1"/>
          <p:nvPr/>
        </p:nvSpPr>
        <p:spPr>
          <a:xfrm>
            <a:off x="620107" y="6209009"/>
            <a:ext cx="44362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67" dirty="0"/>
              <a:t>Limitar el </a:t>
            </a:r>
            <a:r>
              <a:rPr lang="es-MX" sz="1867" dirty="0" err="1"/>
              <a:t>paper</a:t>
            </a:r>
            <a:r>
              <a:rPr lang="es-MX" sz="1867" dirty="0"/>
              <a:t> hasta estos resultados</a:t>
            </a:r>
            <a:endParaRPr lang="es-CO" sz="1867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65E56D0-9871-4843-95B9-1036A8B7F3DF}"/>
              </a:ext>
            </a:extLst>
          </p:cNvPr>
          <p:cNvSpPr txBox="1"/>
          <p:nvPr/>
        </p:nvSpPr>
        <p:spPr>
          <a:xfrm>
            <a:off x="5219773" y="1943503"/>
            <a:ext cx="265181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67" dirty="0"/>
              <a:t>Comenzar con la primer semana</a:t>
            </a:r>
            <a:endParaRPr lang="es-CO" sz="1467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367CE61-E919-4956-BAED-0B3108F0FB00}"/>
              </a:ext>
            </a:extLst>
          </p:cNvPr>
          <p:cNvSpPr txBox="1"/>
          <p:nvPr/>
        </p:nvSpPr>
        <p:spPr>
          <a:xfrm>
            <a:off x="8732771" y="-12940"/>
            <a:ext cx="31735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67" dirty="0"/>
              <a:t>Selección de dos variables para estudio</a:t>
            </a:r>
            <a:endParaRPr lang="es-CO" sz="1467" dirty="0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1BE530A2-8846-42A0-BE74-F411BFB74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944" y="2141561"/>
            <a:ext cx="1669855" cy="135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1C97A425-9C16-4A9F-99BE-89E4293A3BB9}"/>
              </a:ext>
            </a:extLst>
          </p:cNvPr>
          <p:cNvSpPr txBox="1"/>
          <p:nvPr/>
        </p:nvSpPr>
        <p:spPr>
          <a:xfrm>
            <a:off x="3221427" y="5819407"/>
            <a:ext cx="1270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 dirty="0"/>
              <a:t>Temperatura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839047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2DD3390-8592-4AD9-9E92-3B21839E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893" y="1934885"/>
            <a:ext cx="3066531" cy="243625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FD8B6AB3-11AA-495D-A39F-46D4297FB6E5}"/>
              </a:ext>
            </a:extLst>
          </p:cNvPr>
          <p:cNvSpPr/>
          <p:nvPr/>
        </p:nvSpPr>
        <p:spPr>
          <a:xfrm>
            <a:off x="3549320" y="3870991"/>
            <a:ext cx="742122" cy="278296"/>
          </a:xfrm>
          <a:prstGeom prst="ellipse">
            <a:avLst/>
          </a:prstGeom>
          <a:solidFill>
            <a:srgbClr val="4472C4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9825C36-9883-41F1-BD8C-4C3AF4E09590}"/>
              </a:ext>
            </a:extLst>
          </p:cNvPr>
          <p:cNvSpPr txBox="1"/>
          <p:nvPr/>
        </p:nvSpPr>
        <p:spPr>
          <a:xfrm>
            <a:off x="3203061" y="4281876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Latitude</a:t>
            </a:r>
            <a:endParaRPr lang="es-CO" sz="11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0594D0-C3EE-49F0-917B-23C669C0D396}"/>
              </a:ext>
            </a:extLst>
          </p:cNvPr>
          <p:cNvSpPr txBox="1"/>
          <p:nvPr/>
        </p:nvSpPr>
        <p:spPr>
          <a:xfrm rot="18900101">
            <a:off x="4586408" y="3900521"/>
            <a:ext cx="7537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Longitude</a:t>
            </a:r>
            <a:endParaRPr lang="es-CO" sz="11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568A97-99F0-4906-819B-1DA21EB137BD}"/>
              </a:ext>
            </a:extLst>
          </p:cNvPr>
          <p:cNvSpPr txBox="1"/>
          <p:nvPr/>
        </p:nvSpPr>
        <p:spPr>
          <a:xfrm rot="16200000">
            <a:off x="1987077" y="3302343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Leveles</a:t>
            </a:r>
            <a:endParaRPr lang="es-CO" sz="11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3408D3F-09B4-40F3-BE72-70EC84830DE0}"/>
              </a:ext>
            </a:extLst>
          </p:cNvPr>
          <p:cNvSpPr txBox="1">
            <a:spLocks/>
          </p:cNvSpPr>
          <p:nvPr/>
        </p:nvSpPr>
        <p:spPr>
          <a:xfrm>
            <a:off x="6445526" y="1346563"/>
            <a:ext cx="485775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/>
              <a:t>Nuevas estrategias de validación en un dominio espacial combinando análisis de datos funcionales</a:t>
            </a:r>
            <a:endParaRPr lang="es-CO" sz="32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BC617F-BA15-49A4-B9CD-C45E7C127DFC}"/>
              </a:ext>
            </a:extLst>
          </p:cNvPr>
          <p:cNvSpPr txBox="1">
            <a:spLocks/>
          </p:cNvSpPr>
          <p:nvPr/>
        </p:nvSpPr>
        <p:spPr>
          <a:xfrm>
            <a:off x="5565913" y="4543486"/>
            <a:ext cx="4325909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/>
              <a:t>Grupo de datos de observaciones, </a:t>
            </a:r>
            <a:r>
              <a:rPr lang="es-MX" sz="2000" dirty="0" err="1"/>
              <a:t>e.g</a:t>
            </a:r>
            <a:r>
              <a:rPr lang="es-MX" sz="2000" dirty="0"/>
              <a:t>. precipitación</a:t>
            </a:r>
            <a:endParaRPr lang="es-CO" sz="2000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E31C4B17-9DE5-4C57-AE61-BDD56137E0DE}"/>
              </a:ext>
            </a:extLst>
          </p:cNvPr>
          <p:cNvCxnSpPr>
            <a:cxnSpLocks/>
          </p:cNvCxnSpPr>
          <p:nvPr/>
        </p:nvCxnSpPr>
        <p:spPr>
          <a:xfrm flipH="1" flipV="1">
            <a:off x="4101549" y="4010140"/>
            <a:ext cx="1464364" cy="677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9C2A7D87-6E77-4199-A641-2BA4BD4F0CBA}"/>
              </a:ext>
            </a:extLst>
          </p:cNvPr>
          <p:cNvSpPr/>
          <p:nvPr/>
        </p:nvSpPr>
        <p:spPr>
          <a:xfrm>
            <a:off x="3642463" y="4008468"/>
            <a:ext cx="48475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1105B88-EF72-4A73-97F1-C1CB64EC3A36}"/>
              </a:ext>
            </a:extLst>
          </p:cNvPr>
          <p:cNvSpPr/>
          <p:nvPr/>
        </p:nvSpPr>
        <p:spPr>
          <a:xfrm>
            <a:off x="3724243" y="3919340"/>
            <a:ext cx="48475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054C9A1-A8AD-4275-AA69-5A46BC8E87FE}"/>
              </a:ext>
            </a:extLst>
          </p:cNvPr>
          <p:cNvSpPr/>
          <p:nvPr/>
        </p:nvSpPr>
        <p:spPr>
          <a:xfrm>
            <a:off x="4053074" y="3917706"/>
            <a:ext cx="48475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98AFF34-00B0-4261-936D-CF6C08A6CB28}"/>
              </a:ext>
            </a:extLst>
          </p:cNvPr>
          <p:cNvSpPr/>
          <p:nvPr/>
        </p:nvSpPr>
        <p:spPr>
          <a:xfrm>
            <a:off x="4014715" y="4049530"/>
            <a:ext cx="48475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11B1B21-5A13-4657-A1C6-68BD3B54CC9C}"/>
              </a:ext>
            </a:extLst>
          </p:cNvPr>
          <p:cNvSpPr/>
          <p:nvPr/>
        </p:nvSpPr>
        <p:spPr>
          <a:xfrm>
            <a:off x="3862169" y="3963425"/>
            <a:ext cx="90234" cy="86105"/>
          </a:xfrm>
          <a:prstGeom prst="rect">
            <a:avLst/>
          </a:prstGeom>
          <a:solidFill>
            <a:srgbClr val="FF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65E5CFE5-6F2D-4DAC-B675-DC068F53C2C4}"/>
              </a:ext>
            </a:extLst>
          </p:cNvPr>
          <p:cNvCxnSpPr>
            <a:cxnSpLocks/>
          </p:cNvCxnSpPr>
          <p:nvPr/>
        </p:nvCxnSpPr>
        <p:spPr>
          <a:xfrm flipH="1" flipV="1">
            <a:off x="3895766" y="4006478"/>
            <a:ext cx="300779" cy="1130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ítulo 1">
            <a:extLst>
              <a:ext uri="{FF2B5EF4-FFF2-40B4-BE49-F238E27FC236}">
                <a16:creationId xmlns:a16="http://schemas.microsoft.com/office/drawing/2014/main" id="{8C945CA7-7594-4A05-A678-276F6C4C0FDC}"/>
              </a:ext>
            </a:extLst>
          </p:cNvPr>
          <p:cNvSpPr txBox="1">
            <a:spLocks/>
          </p:cNvSpPr>
          <p:nvPr/>
        </p:nvSpPr>
        <p:spPr>
          <a:xfrm>
            <a:off x="2421010" y="5327691"/>
            <a:ext cx="2361223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/>
              <a:t>Estado del modelo </a:t>
            </a:r>
            <a:r>
              <a:rPr lang="es-MX" sz="2000" dirty="0" err="1"/>
              <a:t>ó</a:t>
            </a:r>
            <a:r>
              <a:rPr lang="es-MX" sz="2000" dirty="0"/>
              <a:t> observación, </a:t>
            </a:r>
            <a:r>
              <a:rPr lang="es-MX" sz="2000" dirty="0" err="1"/>
              <a:t>e.g</a:t>
            </a:r>
            <a:r>
              <a:rPr lang="es-MX" sz="2000" dirty="0"/>
              <a:t>. precipitación</a:t>
            </a:r>
            <a:endParaRPr lang="es-CO" sz="200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6E17E0B9-F837-43D7-9B2F-F667679AB795}"/>
              </a:ext>
            </a:extLst>
          </p:cNvPr>
          <p:cNvSpPr txBox="1">
            <a:spLocks/>
          </p:cNvSpPr>
          <p:nvPr/>
        </p:nvSpPr>
        <p:spPr>
          <a:xfrm>
            <a:off x="415600" y="154295"/>
            <a:ext cx="11360800" cy="763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/>
              <a:t>Experimentos actuales datos funcionales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413764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7B7BA14-D477-41B5-9F53-900F1803297A}"/>
              </a:ext>
            </a:extLst>
          </p:cNvPr>
          <p:cNvSpPr txBox="1"/>
          <p:nvPr/>
        </p:nvSpPr>
        <p:spPr>
          <a:xfrm>
            <a:off x="3048000" y="31091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MX" sz="1800" spc="-1" dirty="0">
                <a:solidFill>
                  <a:srgbClr val="212121"/>
                </a:solidFill>
                <a:latin typeface="Open Sans"/>
              </a:rPr>
              <a:t>S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</a:rPr>
              <a:t>ystem</a:t>
            </a:r>
            <a:r>
              <a:rPr lang="es-CO" sz="1800" spc="-1" dirty="0">
                <a:solidFill>
                  <a:srgbClr val="212121"/>
                </a:solidFill>
                <a:latin typeface="Open Sans"/>
              </a:rPr>
              <a:t>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</a:rPr>
              <a:t>for</a:t>
            </a:r>
            <a:r>
              <a:rPr lang="es-CO" sz="1800" spc="-1" dirty="0">
                <a:solidFill>
                  <a:srgbClr val="212121"/>
                </a:solidFill>
                <a:latin typeface="Open Sans"/>
              </a:rPr>
              <a:t> data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</a:rPr>
              <a:t>assimilation</a:t>
            </a:r>
            <a:r>
              <a:rPr lang="es-CO" sz="1800" spc="-1" dirty="0">
                <a:solidFill>
                  <a:srgbClr val="212121"/>
                </a:solidFill>
                <a:latin typeface="Open Sans"/>
              </a:rPr>
              <a:t>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</a:rPr>
              <a:t>validation</a:t>
            </a:r>
            <a:r>
              <a:rPr lang="es-CO" sz="1800" spc="-1" dirty="0">
                <a:solidFill>
                  <a:srgbClr val="212121"/>
                </a:solidFill>
                <a:latin typeface="Open Sans"/>
              </a:rPr>
              <a:t> and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</a:rPr>
              <a:t>functional</a:t>
            </a:r>
            <a:r>
              <a:rPr lang="es-CO" sz="1800" spc="-1" dirty="0">
                <a:solidFill>
                  <a:srgbClr val="212121"/>
                </a:solidFill>
                <a:latin typeface="Open Sans"/>
              </a:rPr>
              <a:t> data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</a:rPr>
              <a:t>analysis</a:t>
            </a:r>
            <a:r>
              <a:rPr lang="es-CO" sz="1800" spc="-1" dirty="0">
                <a:solidFill>
                  <a:srgbClr val="212121"/>
                </a:solidFill>
                <a:latin typeface="Open Sans"/>
              </a:rPr>
              <a:t> </a:t>
            </a:r>
            <a:r>
              <a:rPr lang="es-CO" sz="1800" spc="-1" dirty="0" err="1">
                <a:solidFill>
                  <a:srgbClr val="212121"/>
                </a:solidFill>
                <a:latin typeface="Open Sans"/>
              </a:rPr>
              <a:t>purposes</a:t>
            </a:r>
            <a:r>
              <a:rPr lang="es-CO" sz="1800" spc="-1" dirty="0">
                <a:solidFill>
                  <a:srgbClr val="212121"/>
                </a:solidFill>
                <a:latin typeface="Open Sans"/>
              </a:rPr>
              <a:t> </a:t>
            </a:r>
            <a:endParaRPr lang="es-CO" sz="18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49874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2045</TotalTime>
  <Words>1225</Words>
  <Application>Microsoft Office PowerPoint</Application>
  <PresentationFormat>Panorámica</PresentationFormat>
  <Paragraphs>313</Paragraphs>
  <Slides>24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Wingdings</vt:lpstr>
      <vt:lpstr>Tema de Office</vt:lpstr>
      <vt:lpstr>Presentación de PowerPoint</vt:lpstr>
      <vt:lpstr>Outline</vt:lpstr>
      <vt:lpstr>Presentación de PowerPoint</vt:lpstr>
      <vt:lpstr>Presentación de PowerPoint</vt:lpstr>
      <vt:lpstr>Presentación de PowerPoint</vt:lpstr>
      <vt:lpstr>Presentación de PowerPoint</vt:lpstr>
      <vt:lpstr>Experimentos actuales datos funcionales</vt:lpstr>
      <vt:lpstr>Presentación de PowerPoint</vt:lpstr>
      <vt:lpstr>Presentación de PowerPoint</vt:lpstr>
      <vt:lpstr>Presentación de PowerPoint</vt:lpstr>
      <vt:lpstr>Pipeline “The system”. observations and models</vt:lpstr>
      <vt:lpstr>Presentación de PowerPoint</vt:lpstr>
      <vt:lpstr>Hipercube matrix </vt:lpstr>
      <vt:lpstr>Hipercube matrix </vt:lpstr>
      <vt:lpstr>Hipercube matrix </vt:lpstr>
      <vt:lpstr>Hipercube matrix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Pipeline “The system”. observations and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Andrés Yarce Botero</dc:creator>
  <cp:lastModifiedBy>ANDRÉS YARCE BOTERO</cp:lastModifiedBy>
  <cp:revision>15</cp:revision>
  <dcterms:created xsi:type="dcterms:W3CDTF">2021-02-12T12:03:10Z</dcterms:created>
  <dcterms:modified xsi:type="dcterms:W3CDTF">2021-02-13T22:31:02Z</dcterms:modified>
</cp:coreProperties>
</file>